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</p:sldMasterIdLst>
  <p:notesMasterIdLst>
    <p:notesMasterId r:id="rId26"/>
  </p:notesMasterIdLst>
  <p:sldIdLst>
    <p:sldId id="256" r:id="rId5"/>
    <p:sldId id="264" r:id="rId6"/>
    <p:sldId id="257" r:id="rId7"/>
    <p:sldId id="310" r:id="rId8"/>
    <p:sldId id="259" r:id="rId9"/>
    <p:sldId id="312" r:id="rId10"/>
    <p:sldId id="313" r:id="rId11"/>
    <p:sldId id="260" r:id="rId12"/>
    <p:sldId id="261" r:id="rId13"/>
    <p:sldId id="321" r:id="rId14"/>
    <p:sldId id="320" r:id="rId15"/>
    <p:sldId id="322" r:id="rId16"/>
    <p:sldId id="323" r:id="rId17"/>
    <p:sldId id="319" r:id="rId18"/>
    <p:sldId id="315" r:id="rId19"/>
    <p:sldId id="314" r:id="rId20"/>
    <p:sldId id="316" r:id="rId21"/>
    <p:sldId id="317" r:id="rId22"/>
    <p:sldId id="318" r:id="rId23"/>
    <p:sldId id="262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AB7942"/>
    <a:srgbClr val="4DB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53A1C-D5B0-F3BE-8CDB-2FA542A20880}" v="1424" dt="2024-05-06T07:00:27.960"/>
    <p1510:client id="{9CEC1FBE-9FFF-1C66-73A0-351AA55E8EED}" v="157" dt="2024-05-06T07:53:47.144"/>
    <p1510:client id="{C33141B2-ACEB-29A9-6D55-504136F009DB}" v="2415" dt="2024-05-05T22:08:24.052"/>
    <p1510:client id="{DA0A8D52-E684-A2DF-B568-9036AEBD8B68}" v="205" dt="2024-05-06T08:02:27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4F25B-0ABB-6940-BF70-2F1DF6872CD9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F0964-B052-8C4C-858A-C8AED1BD1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2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4628-391A-4847-A9A7-9B960F9F0C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33121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 dirty="0"/>
              <a:t>EE724</a:t>
            </a:r>
            <a:br>
              <a:rPr lang="en-GB" dirty="0"/>
            </a:br>
            <a:r>
              <a:rPr lang="en-GB" dirty="0"/>
              <a:t>Nanoelectronics Course Projects</a:t>
            </a:r>
            <a:br>
              <a:rPr lang="en-GB" dirty="0"/>
            </a:br>
            <a:r>
              <a:rPr lang="en-GB" dirty="0"/>
              <a:t>Collaborator: Synopsys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79108-8E35-48F3-BA39-2FF224CDF9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Project Name, Group Member Names and Mentor Names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048A-7310-4E33-AF0D-B1A1EFD4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804DE-8F2F-4701-9D94-8082DCF8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75AD3-38EA-2E4B-E15B-AEB6B5DFE39F}"/>
              </a:ext>
            </a:extLst>
          </p:cNvPr>
          <p:cNvSpPr/>
          <p:nvPr userDrawn="1"/>
        </p:nvSpPr>
        <p:spPr>
          <a:xfrm>
            <a:off x="10258425" y="0"/>
            <a:ext cx="1924050" cy="1163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2" descr="Department Editorial Board | EE IITB">
            <a:extLst>
              <a:ext uri="{FF2B5EF4-FFF2-40B4-BE49-F238E27FC236}">
                <a16:creationId xmlns:a16="http://schemas.microsoft.com/office/drawing/2014/main" id="{89D88CD4-D7DB-6BB0-00A3-0DB78D9BF8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997583"/>
            <a:ext cx="2324100" cy="5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B8422-C408-A0A0-AE5B-6518425971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26" y="28575"/>
            <a:ext cx="2952750" cy="8785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5ADB7D-E1D9-7764-5EF7-34E0EBB25F98}"/>
              </a:ext>
            </a:extLst>
          </p:cNvPr>
          <p:cNvSpPr/>
          <p:nvPr userDrawn="1"/>
        </p:nvSpPr>
        <p:spPr>
          <a:xfrm>
            <a:off x="10401300" y="0"/>
            <a:ext cx="1782387" cy="147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2" descr="Synopsys | EDA Tools, Semiconductor IP and Application Security Solutions">
            <a:extLst>
              <a:ext uri="{FF2B5EF4-FFF2-40B4-BE49-F238E27FC236}">
                <a16:creationId xmlns:a16="http://schemas.microsoft.com/office/drawing/2014/main" id="{8EC44A80-C096-0506-FE1C-4000F2264D5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t="21408" r="7828" b="23554"/>
          <a:stretch/>
        </p:blipFill>
        <p:spPr bwMode="auto">
          <a:xfrm>
            <a:off x="8791575" y="48183"/>
            <a:ext cx="3400425" cy="116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93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4A44-69EA-4CDC-B259-73C065BA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0"/>
            <a:ext cx="10941454" cy="6183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30370-4207-457F-8199-440552F06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96" y="701374"/>
            <a:ext cx="11817754" cy="5135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A1774-9604-476C-AD3A-B6BA620A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696" y="6492875"/>
            <a:ext cx="1193800" cy="365125"/>
          </a:xfrm>
        </p:spPr>
        <p:txBody>
          <a:bodyPr/>
          <a:lstStyle/>
          <a:p>
            <a:fld id="{94207E12-899F-4CF0-924D-924E2948FF10}" type="datetime3">
              <a:rPr lang="en-US" smtClean="0"/>
              <a:t>6 May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2533B-264A-4350-A5BD-D46368C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6035" y="6492875"/>
            <a:ext cx="71120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EE724 Nanoelectronics Course Projects,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020D-92F1-4E1B-A903-223E2AD2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6" y="6492875"/>
            <a:ext cx="762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F9910A-3D6F-4E75-85A3-E726D84804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A281CF-774B-4A4E-BBAE-73D4DD2D09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887545"/>
            <a:ext cx="11817754" cy="538162"/>
          </a:xfrm>
        </p:spPr>
        <p:txBody>
          <a:bodyPr/>
          <a:lstStyle>
            <a:lvl1pPr marL="0" indent="0">
              <a:buNone/>
              <a:defRPr b="1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931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4A44-69EA-4CDC-B259-73C065B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30370-4207-457F-8199-440552F06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4886"/>
            <a:ext cx="10515600" cy="50035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A1774-9604-476C-AD3A-B6BA620A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F9848-E06A-4BF2-9687-74DC2ECAAF30}" type="datetime3">
              <a:rPr lang="en-US" smtClean="0"/>
              <a:t>6 May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2533B-264A-4350-A5BD-D46368C8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020D-92F1-4E1B-A903-223E2AD2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A281CF-774B-4A4E-BBAE-73D4DD2D09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854033"/>
            <a:ext cx="10515600" cy="538162"/>
          </a:xfrm>
        </p:spPr>
        <p:txBody>
          <a:bodyPr/>
          <a:lstStyle>
            <a:lvl1pPr marL="0" indent="0">
              <a:buNone/>
              <a:defRPr b="1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5264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8A0D4-34B6-AE07-B3DE-1F4DC64DF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70" y="1"/>
            <a:ext cx="10967730" cy="58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3DCE3-53A7-A3E7-4D89-95057037B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70" y="695325"/>
            <a:ext cx="11978660" cy="5157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5DDC2-C903-6717-C9DA-4A4936310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2070" y="6444543"/>
            <a:ext cx="119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02C2F-85F7-4948-9CCC-D64A4A872FB3}" type="datetime3">
              <a:rPr lang="en-US" smtClean="0"/>
              <a:t>6 May 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B84B4-6E33-EE18-3105-B1327BEDF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3409" y="6444543"/>
            <a:ext cx="711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EE724 Nanoelectronics Course Projects, 2024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E5B5C-C0DC-E3FF-5D2D-8CB3A66E3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8730" y="6444543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C59C1C3-E027-4A73-A11E-6915EF89B6EE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2E434-000E-EE77-47F6-D1E93C919B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82375" y="33906"/>
            <a:ext cx="699243" cy="681763"/>
          </a:xfrm>
          <a:prstGeom prst="rect">
            <a:avLst/>
          </a:prstGeom>
        </p:spPr>
      </p:pic>
      <p:pic>
        <p:nvPicPr>
          <p:cNvPr id="9" name="Picture 2" descr="Synopsys | EDA Tools, Semiconductor IP and Application Security Solutions">
            <a:extLst>
              <a:ext uri="{FF2B5EF4-FFF2-40B4-BE49-F238E27FC236}">
                <a16:creationId xmlns:a16="http://schemas.microsoft.com/office/drawing/2014/main" id="{BFD1178C-0D97-BEBF-CCE4-6F48D6FE4FB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t="21063" r="7828" b="23554"/>
          <a:stretch/>
        </p:blipFill>
        <p:spPr bwMode="auto">
          <a:xfrm>
            <a:off x="10367484" y="761437"/>
            <a:ext cx="1834376" cy="6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epartment Editorial Board | EE IITB">
            <a:extLst>
              <a:ext uri="{FF2B5EF4-FFF2-40B4-BE49-F238E27FC236}">
                <a16:creationId xmlns:a16="http://schemas.microsoft.com/office/drawing/2014/main" id="{47287194-1DF0-A0F7-C927-B6761252CF5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/>
          <a:stretch/>
        </p:blipFill>
        <p:spPr bwMode="auto">
          <a:xfrm>
            <a:off x="10996204" y="449425"/>
            <a:ext cx="1175954" cy="27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39D35-4804-454C-9563-CA3C7C85B2E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2377" y="808"/>
            <a:ext cx="1143607" cy="4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5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0.png"/><Relationship Id="rId26" Type="http://schemas.openxmlformats.org/officeDocument/2006/relationships/image" Target="../media/image180.png"/><Relationship Id="rId3" Type="http://schemas.openxmlformats.org/officeDocument/2006/relationships/image" Target="../media/image11.png"/><Relationship Id="rId21" Type="http://schemas.openxmlformats.org/officeDocument/2006/relationships/image" Target="../media/image20.png"/><Relationship Id="rId17" Type="http://schemas.openxmlformats.org/officeDocument/2006/relationships/image" Target="../media/image90.png"/><Relationship Id="rId25" Type="http://schemas.openxmlformats.org/officeDocument/2006/relationships/image" Target="../media/image170.png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20.png"/><Relationship Id="rId24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image" Target="../media/image210.png"/><Relationship Id="rId19" Type="http://schemas.openxmlformats.org/officeDocument/2006/relationships/image" Target="../media/image21.png"/><Relationship Id="rId4" Type="http://schemas.openxmlformats.org/officeDocument/2006/relationships/image" Target="../media/image12.png"/><Relationship Id="rId14" Type="http://schemas.openxmlformats.org/officeDocument/2006/relationships/image" Target="../media/image15.png"/><Relationship Id="rId22" Type="http://schemas.openxmlformats.org/officeDocument/2006/relationships/image" Target="../media/image17.png"/><Relationship Id="rId27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9EED26B-A193-3492-A259-EA1804E2A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940" y="1864346"/>
            <a:ext cx="11628120" cy="2387600"/>
          </a:xfrm>
        </p:spPr>
        <p:txBody>
          <a:bodyPr>
            <a:normAutofit fontScale="90000"/>
          </a:bodyPr>
          <a:lstStyle/>
          <a:p>
            <a:r>
              <a:rPr lang="en-GB" sz="5300" dirty="0"/>
              <a:t>EE724</a:t>
            </a:r>
            <a:br>
              <a:rPr lang="en-GB" dirty="0">
                <a:cs typeface="Calibri Light"/>
              </a:rPr>
            </a:br>
            <a:br>
              <a:rPr lang="en-GB" dirty="0"/>
            </a:br>
            <a:r>
              <a:rPr lang="en-GB" sz="5300" dirty="0">
                <a:ea typeface="+mj-lt"/>
                <a:cs typeface="+mj-lt"/>
              </a:rPr>
              <a:t>Band-to-Band Tunnelling in FDX SOI MOSFET</a:t>
            </a:r>
            <a:br>
              <a:rPr lang="en-GB" sz="6000" dirty="0"/>
            </a:br>
            <a:r>
              <a:rPr lang="en-GB" sz="4400" dirty="0"/>
              <a:t>Collaborator: Synopsys</a:t>
            </a:r>
            <a:endParaRPr lang="en-US" sz="4400" dirty="0">
              <a:cs typeface="Calibri Light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DC75FCC-ED4E-0989-1A56-B2AE4ED8C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42692"/>
            <a:ext cx="9448800" cy="235680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r>
              <a:rPr lang="en-US" dirty="0">
                <a:cs typeface="Calibri"/>
              </a:rPr>
              <a:t>Harsh </a:t>
            </a:r>
            <a:r>
              <a:rPr lang="en-US" err="1">
                <a:cs typeface="Calibri"/>
              </a:rPr>
              <a:t>Pujare</a:t>
            </a:r>
            <a:r>
              <a:rPr lang="en-US" dirty="0">
                <a:cs typeface="Calibri"/>
              </a:rPr>
              <a:t>, Abhineet Agarwal, Kushagra Gehlot</a:t>
            </a:r>
          </a:p>
          <a:p>
            <a:r>
              <a:rPr lang="en-US" dirty="0">
                <a:cs typeface="Calibri"/>
              </a:rPr>
              <a:t>Mentor: Jay Sonawane</a:t>
            </a:r>
          </a:p>
          <a:p>
            <a:r>
              <a:rPr lang="en-US" dirty="0">
                <a:cs typeface="Calibri"/>
              </a:rPr>
              <a:t>Instructor: Udayan Ganguly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6611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62F-93E4-ABE7-A3F4-9B91CAD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56673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parameter variation-Stage 1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9CC9-251F-2FBF-3E6C-10C65E54C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391640"/>
            <a:ext cx="11817754" cy="1094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IN" sz="2400" dirty="0">
                <a:solidFill>
                  <a:schemeClr val="accent1"/>
                </a:solidFill>
                <a:cs typeface="Calibri"/>
              </a:rPr>
              <a:t>There is little change in current with change in </a:t>
            </a:r>
            <a:r>
              <a:rPr lang="en-IN" sz="2400" dirty="0" err="1">
                <a:solidFill>
                  <a:schemeClr val="accent1"/>
                </a:solidFill>
                <a:cs typeface="Calibri"/>
              </a:rPr>
              <a:t>H_ch</a:t>
            </a:r>
            <a:r>
              <a:rPr lang="en-IN" sz="2400" dirty="0">
                <a:solidFill>
                  <a:schemeClr val="accent1"/>
                </a:solidFill>
                <a:cs typeface="Calibri"/>
              </a:rPr>
              <a:t>.</a:t>
            </a:r>
            <a:endParaRPr lang="en-US" sz="2400" dirty="0">
              <a:solidFill>
                <a:schemeClr val="accent1"/>
              </a:solidFill>
              <a:cs typeface="Calibri"/>
            </a:endParaRPr>
          </a:p>
          <a:p>
            <a:pPr marL="514350" indent="-514350">
              <a:buAutoNum type="arabicPeriod"/>
            </a:pP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I-V characteristics plotted at </a:t>
            </a:r>
            <a:r>
              <a:rPr lang="en-IN" sz="2400" dirty="0" err="1">
                <a:solidFill>
                  <a:schemeClr val="accent1"/>
                </a:solidFill>
                <a:ea typeface="+mn-lt"/>
                <a:cs typeface="+mn-lt"/>
              </a:rPr>
              <a:t>H_ch</a:t>
            </a: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 of 10 nm, 25 nm, 40 nm and 100 n</a:t>
            </a:r>
            <a:endParaRPr lang="en-IN" sz="24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IN" sz="2400" dirty="0">
              <a:ea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540B-03E4-0161-40B1-8ACBD302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FB7B-A2D3-4996-9F27-05D08D4E330D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DCF1F-D45C-B9FC-7487-A747CB9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CCBB-DF71-5B8A-819D-932C2CEE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1BCD-1D0F-730A-FEB1-73655100A7DF}"/>
              </a:ext>
            </a:extLst>
          </p:cNvPr>
          <p:cNvSpPr txBox="1"/>
          <p:nvPr/>
        </p:nvSpPr>
        <p:spPr>
          <a:xfrm>
            <a:off x="3979334" y="1022047"/>
            <a:ext cx="3831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       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   </a:t>
            </a:r>
            <a:r>
              <a:rPr lang="en-US" b="1" dirty="0" err="1">
                <a:solidFill>
                  <a:schemeClr val="accent1"/>
                </a:solidFill>
                <a:ea typeface="Calibri"/>
                <a:cs typeface="Calibri"/>
              </a:rPr>
              <a:t>H_ch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 variation for PDSOI 32nm</a:t>
            </a:r>
            <a:endParaRPr lang="en-US" dirty="0">
              <a:solidFill>
                <a:schemeClr val="accent1"/>
              </a:solidFill>
              <a:cs typeface="Calibri" panose="020F0502020204030204"/>
            </a:endParaRPr>
          </a:p>
        </p:txBody>
      </p:sp>
      <p:pic>
        <p:nvPicPr>
          <p:cNvPr id="9" name="Content Placeholder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2D84576-4097-49BC-2D38-23A3755BF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573" y="1849843"/>
            <a:ext cx="6096000" cy="2838875"/>
          </a:xfrm>
        </p:spPr>
      </p:pic>
    </p:spTree>
    <p:extLst>
      <p:ext uri="{BB962C8B-B14F-4D97-AF65-F5344CB8AC3E}">
        <p14:creationId xmlns:p14="http://schemas.microsoft.com/office/powerpoint/2010/main" val="340657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62F-93E4-ABE7-A3F4-9B91CAD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56673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parameter variation-Stage 1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9CC9-251F-2FBF-3E6C-10C65E54C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391640"/>
            <a:ext cx="11817754" cy="1094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IN" sz="2400" dirty="0">
                <a:solidFill>
                  <a:schemeClr val="accent1"/>
                </a:solidFill>
                <a:cs typeface="Calibri"/>
              </a:rPr>
              <a:t>Current increases with increase in </a:t>
            </a:r>
            <a:r>
              <a:rPr lang="en-IN" sz="2400" dirty="0" err="1">
                <a:solidFill>
                  <a:schemeClr val="accent1"/>
                </a:solidFill>
                <a:cs typeface="Calibri"/>
              </a:rPr>
              <a:t>L_ov</a:t>
            </a:r>
            <a:r>
              <a:rPr lang="en-IN" sz="2400" dirty="0">
                <a:solidFill>
                  <a:schemeClr val="accent1"/>
                </a:solidFill>
                <a:cs typeface="Calibri"/>
              </a:rPr>
              <a:t>.</a:t>
            </a:r>
          </a:p>
          <a:p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2.   I-V characteristics plotted at </a:t>
            </a:r>
            <a:r>
              <a:rPr lang="en-IN" sz="2400" dirty="0" err="1">
                <a:solidFill>
                  <a:schemeClr val="accent1"/>
                </a:solidFill>
                <a:ea typeface="+mn-lt"/>
                <a:cs typeface="+mn-lt"/>
              </a:rPr>
              <a:t>L_ov</a:t>
            </a: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 of 1 nm, 1.5 nm, 2.5 nm and 3.5 nm.</a:t>
            </a:r>
            <a:endParaRPr lang="en-IN" sz="24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IN" sz="2400" dirty="0">
              <a:ea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540B-03E4-0161-40B1-8ACBD302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FB7B-A2D3-4996-9F27-05D08D4E330D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DCF1F-D45C-B9FC-7487-A747CB9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CCBB-DF71-5B8A-819D-932C2CEE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1BCD-1D0F-730A-FEB1-73655100A7DF}"/>
              </a:ext>
            </a:extLst>
          </p:cNvPr>
          <p:cNvSpPr txBox="1"/>
          <p:nvPr/>
        </p:nvSpPr>
        <p:spPr>
          <a:xfrm>
            <a:off x="3979334" y="1022047"/>
            <a:ext cx="3831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       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   </a:t>
            </a:r>
            <a:r>
              <a:rPr lang="en-US" b="1" dirty="0" err="1">
                <a:solidFill>
                  <a:schemeClr val="accent1"/>
                </a:solidFill>
                <a:ea typeface="Calibri"/>
                <a:cs typeface="Calibri"/>
              </a:rPr>
              <a:t>L_ov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 variation for PDSOI 32nm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Content Placeholder 8" descr="A graph with colorful lines and text&#10;&#10;Description automatically generated">
            <a:extLst>
              <a:ext uri="{FF2B5EF4-FFF2-40B4-BE49-F238E27FC236}">
                <a16:creationId xmlns:a16="http://schemas.microsoft.com/office/drawing/2014/main" id="{7AC690BC-D73A-134C-82A8-3F757B323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573" y="1829017"/>
            <a:ext cx="6096000" cy="2880527"/>
          </a:xfrm>
        </p:spPr>
      </p:pic>
    </p:spTree>
    <p:extLst>
      <p:ext uri="{BB962C8B-B14F-4D97-AF65-F5344CB8AC3E}">
        <p14:creationId xmlns:p14="http://schemas.microsoft.com/office/powerpoint/2010/main" val="315735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62F-93E4-ABE7-A3F4-9B91CAD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56673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parameter variation-Stage 1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9CC9-251F-2FBF-3E6C-10C65E54C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391640"/>
            <a:ext cx="11817754" cy="1094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IN" sz="2400" dirty="0">
                <a:solidFill>
                  <a:schemeClr val="accent1"/>
                </a:solidFill>
                <a:cs typeface="Calibri"/>
              </a:rPr>
              <a:t>Current increases with increase in </a:t>
            </a:r>
            <a:r>
              <a:rPr lang="en-IN" sz="2400" dirty="0" err="1">
                <a:solidFill>
                  <a:schemeClr val="accent1"/>
                </a:solidFill>
                <a:cs typeface="Calibri"/>
              </a:rPr>
              <a:t>N_ch</a:t>
            </a:r>
            <a:r>
              <a:rPr lang="en-IN" sz="2400" dirty="0">
                <a:solidFill>
                  <a:schemeClr val="accent1"/>
                </a:solidFill>
                <a:cs typeface="Calibri"/>
              </a:rPr>
              <a:t>.</a:t>
            </a:r>
          </a:p>
          <a:p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2.   I-V characteristics plotted at </a:t>
            </a:r>
            <a:r>
              <a:rPr lang="en-IN" sz="2400" err="1">
                <a:solidFill>
                  <a:schemeClr val="accent1"/>
                </a:solidFill>
                <a:ea typeface="+mn-lt"/>
                <a:cs typeface="+mn-lt"/>
              </a:rPr>
              <a:t>N_ch</a:t>
            </a: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 of 6.4e17, 1e17 and 5e16.</a:t>
            </a:r>
            <a:endParaRPr lang="en-IN" sz="24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IN" sz="2400" dirty="0">
              <a:ea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540B-03E4-0161-40B1-8ACBD302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FB7B-A2D3-4996-9F27-05D08D4E330D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DCF1F-D45C-B9FC-7487-A747CB9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CCBB-DF71-5B8A-819D-932C2CEE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1BCD-1D0F-730A-FEB1-73655100A7DF}"/>
              </a:ext>
            </a:extLst>
          </p:cNvPr>
          <p:cNvSpPr txBox="1"/>
          <p:nvPr/>
        </p:nvSpPr>
        <p:spPr>
          <a:xfrm>
            <a:off x="3979334" y="1022047"/>
            <a:ext cx="3831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       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   </a:t>
            </a:r>
            <a:r>
              <a:rPr lang="en-US" b="1" dirty="0" err="1">
                <a:solidFill>
                  <a:schemeClr val="accent1"/>
                </a:solidFill>
                <a:ea typeface="Calibri"/>
                <a:cs typeface="Calibri"/>
              </a:rPr>
              <a:t>N_ch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 variation for PDSOI 32nm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F35AAA-CA6A-D02B-090B-D5D9B1B78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573" y="1880218"/>
            <a:ext cx="6096000" cy="2778125"/>
          </a:xfrm>
        </p:spPr>
      </p:pic>
    </p:spTree>
    <p:extLst>
      <p:ext uri="{BB962C8B-B14F-4D97-AF65-F5344CB8AC3E}">
        <p14:creationId xmlns:p14="http://schemas.microsoft.com/office/powerpoint/2010/main" val="224575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62F-93E4-ABE7-A3F4-9B91CAD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56673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parameter variation-Stage 1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9CC9-251F-2FBF-3E6C-10C65E54C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391640"/>
            <a:ext cx="11817754" cy="1094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IN" sz="2400" dirty="0">
                <a:solidFill>
                  <a:schemeClr val="accent1"/>
                </a:solidFill>
                <a:cs typeface="Calibri"/>
              </a:rPr>
              <a:t>Current increases greatly with increase in </a:t>
            </a:r>
            <a:r>
              <a:rPr lang="en-IN" sz="2400" dirty="0" err="1">
                <a:solidFill>
                  <a:schemeClr val="accent1"/>
                </a:solidFill>
                <a:cs typeface="Calibri"/>
              </a:rPr>
              <a:t>N_sd</a:t>
            </a:r>
            <a:r>
              <a:rPr lang="en-IN" sz="2400" dirty="0">
                <a:solidFill>
                  <a:schemeClr val="accent1"/>
                </a:solidFill>
                <a:cs typeface="Calibri"/>
              </a:rPr>
              <a:t>.</a:t>
            </a:r>
          </a:p>
          <a:p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2.   I-V characteristics plotted at </a:t>
            </a:r>
            <a:r>
              <a:rPr lang="en-IN" sz="2400" err="1">
                <a:solidFill>
                  <a:schemeClr val="accent1"/>
                </a:solidFill>
                <a:ea typeface="+mn-lt"/>
                <a:cs typeface="+mn-lt"/>
              </a:rPr>
              <a:t>N_sd</a:t>
            </a: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 of 1e20, 7e19, 5e19 and 3e19.</a:t>
            </a:r>
            <a:endParaRPr lang="en-IN" sz="24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IN" sz="2400" dirty="0">
              <a:ea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540B-03E4-0161-40B1-8ACBD302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FB7B-A2D3-4996-9F27-05D08D4E330D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DCF1F-D45C-B9FC-7487-A747CB9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CCBB-DF71-5B8A-819D-932C2CEE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1BCD-1D0F-730A-FEB1-73655100A7DF}"/>
              </a:ext>
            </a:extLst>
          </p:cNvPr>
          <p:cNvSpPr txBox="1"/>
          <p:nvPr/>
        </p:nvSpPr>
        <p:spPr>
          <a:xfrm>
            <a:off x="3713239" y="768047"/>
            <a:ext cx="3831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       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   </a:t>
            </a:r>
            <a:r>
              <a:rPr lang="en-US" b="1" dirty="0" err="1">
                <a:solidFill>
                  <a:schemeClr val="accent1"/>
                </a:solidFill>
                <a:ea typeface="Calibri"/>
                <a:cs typeface="Calibri"/>
              </a:rPr>
              <a:t>N_sd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 variation for PDSOI 32nm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Content Placeholder 8" descr="A graph with lines and text&#10;&#10;Description automatically generated">
            <a:extLst>
              <a:ext uri="{FF2B5EF4-FFF2-40B4-BE49-F238E27FC236}">
                <a16:creationId xmlns:a16="http://schemas.microsoft.com/office/drawing/2014/main" id="{85D06245-D46F-993D-D5E8-D27054042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582" y="1139309"/>
            <a:ext cx="5523125" cy="4114800"/>
          </a:xfrm>
        </p:spPr>
      </p:pic>
    </p:spTree>
    <p:extLst>
      <p:ext uri="{BB962C8B-B14F-4D97-AF65-F5344CB8AC3E}">
        <p14:creationId xmlns:p14="http://schemas.microsoft.com/office/powerpoint/2010/main" val="3939146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62F-93E4-ABE7-A3F4-9B91CAD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56673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parameter variation-Stage 2 </a:t>
            </a:r>
            <a:endParaRPr lang="en-IN" dirty="0"/>
          </a:p>
        </p:txBody>
      </p:sp>
      <p:pic>
        <p:nvPicPr>
          <p:cNvPr id="8" name="Content Placeholder 7" descr="A graph of a function&#10;&#10;Description automatically generated">
            <a:extLst>
              <a:ext uri="{FF2B5EF4-FFF2-40B4-BE49-F238E27FC236}">
                <a16:creationId xmlns:a16="http://schemas.microsoft.com/office/drawing/2014/main" id="{D5DE681F-EB16-C015-7114-FB85AA533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3273" y="1491176"/>
            <a:ext cx="4800600" cy="38766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9CC9-251F-2FBF-3E6C-10C65E54C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391640"/>
            <a:ext cx="11817754" cy="109454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IN" dirty="0">
                <a:ea typeface="Calibri"/>
                <a:cs typeface="Calibri"/>
              </a:rPr>
              <a:t>On increasing the drain-gate overlap, the BTBT current increases as expected.</a:t>
            </a:r>
          </a:p>
          <a:p>
            <a:pPr marL="514350" indent="-514350">
              <a:buAutoNum type="arabicPeriod"/>
            </a:pPr>
            <a:r>
              <a:rPr lang="en-IN" dirty="0">
                <a:ea typeface="Calibri"/>
                <a:cs typeface="Calibri"/>
              </a:rPr>
              <a:t>I-V characteristics plotted at L_OV of 1 nm, 1.05 nm, 1.1 nm. 1.15 nm, 1.2 nm and 1.25 nm.</a:t>
            </a:r>
          </a:p>
          <a:p>
            <a:pPr marL="514350" indent="-514350">
              <a:buAutoNum type="arabicPeriod"/>
            </a:pPr>
            <a:endParaRPr lang="en-IN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IN" dirty="0">
              <a:ea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540B-03E4-0161-40B1-8ACBD302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FB7B-A2D3-4996-9F27-05D08D4E330D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DCF1F-D45C-B9FC-7487-A747CB9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CCBB-DF71-5B8A-819D-932C2CEE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1BCD-1D0F-730A-FEB1-73655100A7DF}"/>
              </a:ext>
            </a:extLst>
          </p:cNvPr>
          <p:cNvSpPr txBox="1"/>
          <p:nvPr/>
        </p:nvSpPr>
        <p:spPr>
          <a:xfrm>
            <a:off x="4414763" y="985761"/>
            <a:ext cx="3360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       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   L_OV variation for FDX22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20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62F-93E4-ABE7-A3F4-9B91CAD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56673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parameter variation-Stage 2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9CC9-251F-2FBF-3E6C-10C65E54C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391640"/>
            <a:ext cx="11817754" cy="109454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n-IN" dirty="0">
                <a:cs typeface="Calibri"/>
              </a:rPr>
              <a:t>We observed that on increasing </a:t>
            </a:r>
            <a:r>
              <a:rPr lang="en-IN" dirty="0" err="1">
                <a:cs typeface="Calibri"/>
              </a:rPr>
              <a:t>L_ov</a:t>
            </a:r>
            <a:r>
              <a:rPr lang="en-IN" dirty="0">
                <a:cs typeface="Calibri"/>
              </a:rPr>
              <a:t> above 2.5 nm we get convergence issues.</a:t>
            </a:r>
          </a:p>
          <a:p>
            <a:pPr marL="514350" indent="-514350">
              <a:buAutoNum type="arabicPeriod"/>
            </a:pPr>
            <a:r>
              <a:rPr lang="en-IN" dirty="0">
                <a:cs typeface="Calibri"/>
              </a:rPr>
              <a:t>But the convergence issues resolve above 7.5 nm, and the BTBT current at 7.5 nm </a:t>
            </a:r>
            <a:r>
              <a:rPr lang="en-IN">
                <a:cs typeface="Calibri"/>
              </a:rPr>
              <a:t>is less than that at 2.5 nm. </a:t>
            </a:r>
            <a:endParaRPr lang="en-IN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IN" dirty="0">
                <a:cs typeface="Calibri"/>
              </a:rPr>
              <a:t>BTBT current increase then until 10nm, beyond which again the simulations don't converge.</a:t>
            </a:r>
          </a:p>
          <a:p>
            <a:pPr marL="514350" indent="-514350">
              <a:buAutoNum type="arabicPeriod"/>
            </a:pPr>
            <a:endParaRPr lang="en-IN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IN" dirty="0">
              <a:ea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540B-03E4-0161-40B1-8ACBD302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FB7B-A2D3-4996-9F27-05D08D4E330D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DCF1F-D45C-B9FC-7487-A747CB9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CCBB-DF71-5B8A-819D-932C2CEE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1BCD-1D0F-730A-FEB1-73655100A7DF}"/>
              </a:ext>
            </a:extLst>
          </p:cNvPr>
          <p:cNvSpPr txBox="1"/>
          <p:nvPr/>
        </p:nvSpPr>
        <p:spPr>
          <a:xfrm>
            <a:off x="4414763" y="985761"/>
            <a:ext cx="3360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       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   L_OV variation for FDX22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Content Placeholder 2" descr="A graph of a function&#10;&#10;Description automatically generated">
            <a:extLst>
              <a:ext uri="{FF2B5EF4-FFF2-40B4-BE49-F238E27FC236}">
                <a16:creationId xmlns:a16="http://schemas.microsoft.com/office/drawing/2014/main" id="{168A8A1E-1B9B-D7AF-6B2C-77F03A9D4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311" y="1321418"/>
            <a:ext cx="4962525" cy="3895725"/>
          </a:xfrm>
        </p:spPr>
      </p:pic>
    </p:spTree>
    <p:extLst>
      <p:ext uri="{BB962C8B-B14F-4D97-AF65-F5344CB8AC3E}">
        <p14:creationId xmlns:p14="http://schemas.microsoft.com/office/powerpoint/2010/main" val="139779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62F-93E4-ABE7-A3F4-9B91CAD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56673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parameter variation-Stage 2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9CC9-251F-2FBF-3E6C-10C65E54C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391640"/>
            <a:ext cx="11817754" cy="1094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IN" dirty="0">
                <a:ea typeface="Calibri"/>
                <a:cs typeface="Calibri"/>
              </a:rPr>
              <a:t>On increasing the channel doping, the BTBT current increases substantially.</a:t>
            </a:r>
          </a:p>
          <a:p>
            <a:pPr marL="514350" indent="-514350">
              <a:buAutoNum type="arabicPeriod"/>
            </a:pPr>
            <a:r>
              <a:rPr lang="en-IN" dirty="0">
                <a:ea typeface="Calibri"/>
                <a:cs typeface="Calibri"/>
              </a:rPr>
              <a:t>I-V characteristics plotted at </a:t>
            </a:r>
            <a:r>
              <a:rPr lang="en-IN" dirty="0" err="1">
                <a:ea typeface="Calibri"/>
                <a:cs typeface="Calibri"/>
              </a:rPr>
              <a:t>N_ch</a:t>
            </a:r>
            <a:r>
              <a:rPr lang="en-IN" dirty="0">
                <a:ea typeface="Calibri"/>
                <a:cs typeface="Calibri"/>
              </a:rPr>
              <a:t> of 1e12, 1e14, 1e16 and 1e17.</a:t>
            </a:r>
          </a:p>
          <a:p>
            <a:pPr marL="514350" indent="-514350">
              <a:buAutoNum type="arabicPeriod"/>
            </a:pPr>
            <a:endParaRPr lang="en-IN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IN" dirty="0">
              <a:ea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540B-03E4-0161-40B1-8ACBD302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FB7B-A2D3-4996-9F27-05D08D4E330D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DCF1F-D45C-B9FC-7487-A747CB9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CCBB-DF71-5B8A-819D-932C2CEE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1BCD-1D0F-730A-FEB1-73655100A7DF}"/>
              </a:ext>
            </a:extLst>
          </p:cNvPr>
          <p:cNvSpPr txBox="1"/>
          <p:nvPr/>
        </p:nvSpPr>
        <p:spPr>
          <a:xfrm>
            <a:off x="3943049" y="768047"/>
            <a:ext cx="3360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       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   </a:t>
            </a:r>
            <a:r>
              <a:rPr lang="en-US" b="1" dirty="0" err="1">
                <a:solidFill>
                  <a:schemeClr val="accent1"/>
                </a:solidFill>
                <a:ea typeface="Calibri"/>
                <a:cs typeface="Calibri"/>
              </a:rPr>
              <a:t>N_ch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 variation for FDX22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1" name="Conten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694A7163-28F5-EE35-F91C-69C379047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26" y="1709599"/>
            <a:ext cx="4711095" cy="3724125"/>
          </a:xfrm>
        </p:spPr>
      </p:pic>
      <p:pic>
        <p:nvPicPr>
          <p:cNvPr id="12" name="Picture 11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3FA20DB2-BDEC-B61B-5A45-99ACD37B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049" y="1525147"/>
            <a:ext cx="4991100" cy="3905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4E1EEA-F87D-6DA8-BBE7-DF8F43A7CAA2}"/>
              </a:ext>
            </a:extLst>
          </p:cNvPr>
          <p:cNvSpPr txBox="1"/>
          <p:nvPr/>
        </p:nvSpPr>
        <p:spPr>
          <a:xfrm>
            <a:off x="1149047" y="13546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ea typeface="Calibri"/>
                <a:cs typeface="Calibri"/>
              </a:rPr>
              <a:t>At </a:t>
            </a:r>
            <a:r>
              <a:rPr lang="en-US" b="1" dirty="0" err="1">
                <a:solidFill>
                  <a:srgbClr val="4472C4"/>
                </a:solidFill>
                <a:ea typeface="Calibri"/>
                <a:cs typeface="Calibri"/>
              </a:rPr>
              <a:t>L_ov</a:t>
            </a:r>
            <a:r>
              <a:rPr lang="en-US" b="1" dirty="0">
                <a:solidFill>
                  <a:srgbClr val="4472C4"/>
                </a:solidFill>
                <a:ea typeface="Calibri"/>
                <a:cs typeface="Calibri"/>
              </a:rPr>
              <a:t> of 1nm</a:t>
            </a:r>
            <a:endParaRPr lang="en-US" b="1" dirty="0">
              <a:solidFill>
                <a:srgbClr val="4472C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5738A-644E-FAB8-E683-61EA51E35375}"/>
              </a:ext>
            </a:extLst>
          </p:cNvPr>
          <p:cNvSpPr txBox="1"/>
          <p:nvPr/>
        </p:nvSpPr>
        <p:spPr>
          <a:xfrm>
            <a:off x="7329714" y="125185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At </a:t>
            </a:r>
            <a:r>
              <a:rPr lang="en-US" b="1" err="1">
                <a:solidFill>
                  <a:schemeClr val="accent1"/>
                </a:solidFill>
                <a:ea typeface="Calibri"/>
                <a:cs typeface="Calibri"/>
              </a:rPr>
              <a:t>L_ov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 of 1.25nm</a:t>
            </a:r>
          </a:p>
        </p:txBody>
      </p:sp>
    </p:spTree>
    <p:extLst>
      <p:ext uri="{BB962C8B-B14F-4D97-AF65-F5344CB8AC3E}">
        <p14:creationId xmlns:p14="http://schemas.microsoft.com/office/powerpoint/2010/main" val="310081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a function&#10;&#10;Description automatically generated">
            <a:extLst>
              <a:ext uri="{FF2B5EF4-FFF2-40B4-BE49-F238E27FC236}">
                <a16:creationId xmlns:a16="http://schemas.microsoft.com/office/drawing/2014/main" id="{2A359587-B18B-D4DA-0E93-8FA7D2835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06" y="1284451"/>
            <a:ext cx="3436296" cy="4114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F762F-93E4-ABE7-A3F4-9B91CAD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56673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parameter variation-Stage 2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9CC9-251F-2FBF-3E6C-10C65E54C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766592"/>
            <a:ext cx="11817754" cy="1094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IN" dirty="0">
                <a:ea typeface="Calibri"/>
                <a:cs typeface="Calibri"/>
              </a:rPr>
              <a:t>We get maximum BTBT current at an </a:t>
            </a:r>
            <a:r>
              <a:rPr lang="en-IN" err="1">
                <a:ea typeface="Calibri"/>
                <a:cs typeface="Calibri"/>
              </a:rPr>
              <a:t>L_ov</a:t>
            </a:r>
            <a:r>
              <a:rPr lang="en-IN">
                <a:ea typeface="Calibri"/>
                <a:cs typeface="Calibri"/>
              </a:rPr>
              <a:t> of 1.4nm and </a:t>
            </a:r>
            <a:r>
              <a:rPr lang="en-IN" err="1">
                <a:ea typeface="Calibri"/>
                <a:cs typeface="Calibri"/>
              </a:rPr>
              <a:t>N_ch</a:t>
            </a:r>
            <a:r>
              <a:rPr lang="en-IN">
                <a:ea typeface="Calibri"/>
                <a:cs typeface="Calibri"/>
              </a:rPr>
              <a:t> of 1e17.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n-IN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IN" dirty="0">
              <a:ea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540B-03E4-0161-40B1-8ACBD302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FB7B-A2D3-4996-9F27-05D08D4E330D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DCF1F-D45C-B9FC-7487-A747CB9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CCBB-DF71-5B8A-819D-932C2CEE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1BCD-1D0F-730A-FEB1-73655100A7DF}"/>
              </a:ext>
            </a:extLst>
          </p:cNvPr>
          <p:cNvSpPr txBox="1"/>
          <p:nvPr/>
        </p:nvSpPr>
        <p:spPr>
          <a:xfrm>
            <a:off x="3943049" y="768047"/>
            <a:ext cx="3360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     Optimal Device Design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B34087-F54E-97B1-40AE-43CCEA364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423" y="1286933"/>
            <a:ext cx="343629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5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of a graph&#10;&#10;Description automatically generated">
            <a:extLst>
              <a:ext uri="{FF2B5EF4-FFF2-40B4-BE49-F238E27FC236}">
                <a16:creationId xmlns:a16="http://schemas.microsoft.com/office/drawing/2014/main" id="{A267EB03-F634-42B0-304F-3FB2C0A31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8854" y="1506676"/>
            <a:ext cx="3436296" cy="4114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F762F-93E4-ABE7-A3F4-9B91CAD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56673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parameter variation-Stage 2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9CC9-251F-2FBF-3E6C-10C65E54C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621449"/>
            <a:ext cx="11817754" cy="1094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 algn="ctr">
              <a:buAutoNum type="arabicPeriod"/>
            </a:pPr>
            <a:r>
              <a:rPr lang="en-IN" dirty="0">
                <a:ea typeface="Calibri"/>
                <a:cs typeface="Calibri"/>
              </a:rPr>
              <a:t>BTBT current increases with increase in temperature. </a:t>
            </a:r>
            <a:endParaRPr lang="en-US" dirty="0"/>
          </a:p>
          <a:p>
            <a:pPr marL="514350" indent="-514350" algn="ctr">
              <a:buAutoNum type="arabicPeriod"/>
            </a:pPr>
            <a:r>
              <a:rPr lang="en-IN" dirty="0">
                <a:ea typeface="Calibri"/>
                <a:cs typeface="Calibri"/>
              </a:rPr>
              <a:t>Plots for 300 K, 358 K and 398 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540B-03E4-0161-40B1-8ACBD302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FB7B-A2D3-4996-9F27-05D08D4E330D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DCF1F-D45C-B9FC-7487-A747CB9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CCBB-DF71-5B8A-819D-932C2CEE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1BCD-1D0F-730A-FEB1-73655100A7DF}"/>
              </a:ext>
            </a:extLst>
          </p:cNvPr>
          <p:cNvSpPr txBox="1"/>
          <p:nvPr/>
        </p:nvSpPr>
        <p:spPr>
          <a:xfrm>
            <a:off x="3943049" y="768047"/>
            <a:ext cx="3360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  Temperature variability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32DC66-A29A-FC5E-DE21-52D48A7DB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43" y="1373884"/>
            <a:ext cx="3211887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AC0A47-4DE7-FBE9-DE43-CD9D066376F6}"/>
              </a:ext>
            </a:extLst>
          </p:cNvPr>
          <p:cNvSpPr txBox="1"/>
          <p:nvPr/>
        </p:nvSpPr>
        <p:spPr>
          <a:xfrm>
            <a:off x="8064346" y="114566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cs typeface="Calibri"/>
              </a:rPr>
              <a:t>32 nm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F34A0-DE74-33CF-3920-77A2A763D76F}"/>
              </a:ext>
            </a:extLst>
          </p:cNvPr>
          <p:cNvSpPr txBox="1"/>
          <p:nvPr/>
        </p:nvSpPr>
        <p:spPr>
          <a:xfrm>
            <a:off x="2769809" y="114904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cs typeface="Calibri"/>
              </a:rPr>
              <a:t>22 nm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81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6E9DD0-D6B8-4CB5-1FE5-B064F021E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9996" y="1139309"/>
            <a:ext cx="3436296" cy="4114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F762F-93E4-ABE7-A3F4-9B91CAD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56673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parameter variation-Stage 2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9CC9-251F-2FBF-3E6C-10C65E54C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621449"/>
            <a:ext cx="11817754" cy="109454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514350" indent="-514350" algn="ctr">
              <a:buAutoNum type="arabicPeriod"/>
            </a:pPr>
            <a:r>
              <a:rPr lang="en-IN" dirty="0">
                <a:ea typeface="+mn-lt"/>
                <a:cs typeface="+mn-lt"/>
              </a:rPr>
              <a:t>Just scaling down the lengths from 32nm PDSOI to 22nm FDXSOI or scaling them up from 22nm to 32nm is not enough.</a:t>
            </a:r>
            <a:endParaRPr lang="en-IN">
              <a:ea typeface="+mn-lt"/>
              <a:cs typeface="+mn-lt"/>
            </a:endParaRPr>
          </a:p>
          <a:p>
            <a:pPr algn="ctr"/>
            <a:r>
              <a:rPr lang="en-IN" dirty="0">
                <a:ea typeface="+mn-lt"/>
                <a:cs typeface="+mn-lt"/>
              </a:rPr>
              <a:t> 2. In order to replicate the I-V characteristics, the channel doping also needs to be changed accordingly to ensure the channel is fully depleted in the 22nm case, and partially depleted in the 32nm case.</a:t>
            </a:r>
            <a:endParaRPr lang="en-IN">
              <a:ea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540B-03E4-0161-40B1-8ACBD302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FB7B-A2D3-4996-9F27-05D08D4E330D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DCF1F-D45C-B9FC-7487-A747CB9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CCBB-DF71-5B8A-819D-932C2CEE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1BCD-1D0F-730A-FEB1-73655100A7DF}"/>
              </a:ext>
            </a:extLst>
          </p:cNvPr>
          <p:cNvSpPr txBox="1"/>
          <p:nvPr/>
        </p:nvSpPr>
        <p:spPr>
          <a:xfrm>
            <a:off x="3725335" y="768047"/>
            <a:ext cx="3819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Scaling down from 32nm to 22nm</a:t>
            </a:r>
          </a:p>
        </p:txBody>
      </p:sp>
    </p:spTree>
    <p:extLst>
      <p:ext uri="{BB962C8B-B14F-4D97-AF65-F5344CB8AC3E}">
        <p14:creationId xmlns:p14="http://schemas.microsoft.com/office/powerpoint/2010/main" val="295633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BB9C-18A8-C598-962F-72E8D6B22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391682"/>
            <a:ext cx="10941454" cy="618385"/>
          </a:xfrm>
        </p:spPr>
        <p:txBody>
          <a:bodyPr>
            <a:noAutofit/>
          </a:bodyPr>
          <a:lstStyle/>
          <a:p>
            <a:r>
              <a:rPr lang="en-US" sz="5400" dirty="0"/>
              <a:t>Outline</a:t>
            </a:r>
            <a:endParaRPr lang="en-IN" sz="5400" dirty="0"/>
          </a:p>
        </p:txBody>
      </p:sp>
      <p:pic>
        <p:nvPicPr>
          <p:cNvPr id="8" name="Content Placeholder 7" descr="Diagram of a state of silicon&#10;&#10;Description automatically generated">
            <a:extLst>
              <a:ext uri="{FF2B5EF4-FFF2-40B4-BE49-F238E27FC236}">
                <a16:creationId xmlns:a16="http://schemas.microsoft.com/office/drawing/2014/main" id="{F685A1C9-627C-FB4B-3B78-9A2F8D89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268" y="1121541"/>
            <a:ext cx="5083282" cy="32913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2B354-A1D1-208D-7C6D-B237C0A358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798" y="4555827"/>
            <a:ext cx="5223251" cy="2069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Phase 1:</a:t>
            </a:r>
          </a:p>
          <a:p>
            <a:pPr marL="342900" indent="-342900">
              <a:buAutoNum type="arabicPeriod"/>
            </a:pPr>
            <a:r>
              <a:rPr lang="en-IN" sz="1800" b="0" dirty="0">
                <a:cs typeface="Calibri" panose="020F0502020204030204"/>
              </a:rPr>
              <a:t>Reduce BTBT current of BTBT integrator to enable ultra-low power implementations of LIF neuron.</a:t>
            </a:r>
          </a:p>
          <a:p>
            <a:pPr marL="342900" indent="-342900">
              <a:buAutoNum type="arabicPeriod"/>
            </a:pPr>
            <a:r>
              <a:rPr lang="en-IN" sz="1800" b="0" dirty="0">
                <a:cs typeface="Calibri" panose="020F0502020204030204"/>
              </a:rPr>
              <a:t>Identify parameters which effect BTBT current in design space analysis.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F2568-E57E-E5A4-1CBD-FA3C7F47B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42EA-9FF9-4F83-A873-E960CF685C0B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C5511-8C7C-33BA-F2B8-0FD65AA3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9F294-6DF9-A2A0-4DFE-46A899FF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 descr="A diagram of a diagram of a body&#10;&#10;Description automatically generated">
            <a:extLst>
              <a:ext uri="{FF2B5EF4-FFF2-40B4-BE49-F238E27FC236}">
                <a16:creationId xmlns:a16="http://schemas.microsoft.com/office/drawing/2014/main" id="{C1BD2654-E6C4-3B9A-7753-B899502C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88" y="1498665"/>
            <a:ext cx="5227178" cy="2913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76804-9D49-D282-81E7-4A97C0D4B53D}"/>
              </a:ext>
            </a:extLst>
          </p:cNvPr>
          <p:cNvSpPr txBox="1"/>
          <p:nvPr/>
        </p:nvSpPr>
        <p:spPr>
          <a:xfrm>
            <a:off x="6323888" y="4557757"/>
            <a:ext cx="5212933" cy="23248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cs typeface="Calibri"/>
              </a:rPr>
              <a:t>Phase 2: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  <a:cs typeface="Calibri"/>
              </a:rPr>
              <a:t>Inverter circuit with one BTBT transistor for output node integration (ON) and one transistor in SS region for discharging (OFF).</a:t>
            </a:r>
          </a:p>
          <a:p>
            <a:pPr marL="342900" indent="-342900">
              <a:buAutoNum type="arabicPeriod"/>
            </a:pPr>
            <a:r>
              <a:rPr lang="en-US" err="1">
                <a:solidFill>
                  <a:srgbClr val="0070C0"/>
                </a:solidFill>
                <a:cs typeface="Calibri"/>
              </a:rPr>
              <a:t>Maximise</a:t>
            </a:r>
            <a:r>
              <a:rPr lang="en-US" dirty="0">
                <a:solidFill>
                  <a:srgbClr val="0070C0"/>
                </a:solidFill>
                <a:cs typeface="Calibri"/>
              </a:rPr>
              <a:t> BTBT current by varying L(overlap), N(channel) and N(</a:t>
            </a:r>
            <a:r>
              <a:rPr lang="en-US" err="1">
                <a:solidFill>
                  <a:srgbClr val="0070C0"/>
                </a:solidFill>
                <a:cs typeface="Calibri"/>
              </a:rPr>
              <a:t>sd</a:t>
            </a:r>
            <a:r>
              <a:rPr lang="en-US" dirty="0">
                <a:solidFill>
                  <a:srgbClr val="0070C0"/>
                </a:solidFill>
                <a:cs typeface="Calibri"/>
              </a:rPr>
              <a:t>).</a:t>
            </a:r>
          </a:p>
          <a:p>
            <a:endParaRPr lang="en-US" sz="2800" b="1" dirty="0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005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B79D-2432-DD33-8BC9-B42DBC09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 and future work</a:t>
            </a:r>
            <a:endParaRPr lang="en-IN" dirty="0"/>
          </a:p>
        </p:txBody>
      </p:sp>
      <p:pic>
        <p:nvPicPr>
          <p:cNvPr id="8" name="Content Placeholder 7" descr="CMOS Inverter : Circuit, Working ...">
            <a:extLst>
              <a:ext uri="{FF2B5EF4-FFF2-40B4-BE49-F238E27FC236}">
                <a16:creationId xmlns:a16="http://schemas.microsoft.com/office/drawing/2014/main" id="{40824D73-F598-36A5-C9BA-37E06DF72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654" y="1248027"/>
            <a:ext cx="2546565" cy="222965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894F2-BA28-61AA-51C6-E0AB8D41A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3879736"/>
            <a:ext cx="11817754" cy="14694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IN" sz="1800" dirty="0">
                <a:ea typeface="+mn-lt"/>
                <a:cs typeface="+mn-lt"/>
              </a:rPr>
              <a:t>In the first stage, we performed design space and variability analysis to achieve a lower BTBT current. We inferred from the simulations that a low LOV, low NSD, and low NCH are favourable parameters for reducing the BTBT current.</a:t>
            </a:r>
          </a:p>
          <a:p>
            <a:pPr marL="457200" indent="-457200">
              <a:buAutoNum type="arabicPeriod"/>
            </a:pPr>
            <a:r>
              <a:rPr lang="en-IN" sz="1800" dirty="0">
                <a:ea typeface="+mn-lt"/>
                <a:cs typeface="+mn-lt"/>
              </a:rPr>
              <a:t>In the second stage, we investigated the effects of L_G scaling from a 32nm PDSOI to a 22nm FDX SOI MOSFET n designed a FDX22 MOSFET to achieve higher BTBT current finding an optimal design at an L_OV of 1.4 nm and an </a:t>
            </a:r>
            <a:r>
              <a:rPr lang="en-IN" sz="1800" dirty="0" err="1">
                <a:ea typeface="+mn-lt"/>
                <a:cs typeface="+mn-lt"/>
              </a:rPr>
              <a:t>N_ch</a:t>
            </a:r>
            <a:r>
              <a:rPr lang="en-IN" sz="1800" dirty="0">
                <a:ea typeface="+mn-lt"/>
                <a:cs typeface="+mn-lt"/>
              </a:rPr>
              <a:t> of 1e17 cm-3. We also investigated the effect of temperature on BTBT current and observed that it increases with increase in temperature.</a:t>
            </a:r>
          </a:p>
          <a:p>
            <a:pPr marL="457200" indent="-457200">
              <a:buAutoNum type="arabicPeriod"/>
            </a:pPr>
            <a:r>
              <a:rPr lang="en-IN" sz="1800" dirty="0">
                <a:ea typeface="Calibri" panose="020F0502020204030204"/>
                <a:cs typeface="Calibri" panose="020F0502020204030204"/>
              </a:rPr>
              <a:t>Future work may include fabricating a device based on the optimal design and investigating its efficacy as an inverter, as compared to CMOS inverters.</a:t>
            </a:r>
          </a:p>
          <a:p>
            <a:pPr marL="457200" indent="-457200">
              <a:buAutoNum type="arabicPeriod"/>
            </a:pPr>
            <a:endParaRPr lang="en-IN" sz="1800" b="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73322-E372-D50E-D768-7698B7C49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C754-A2F2-4AA3-ADF2-00059E254DEC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054B4-FF35-09B3-9925-6A81EDAF0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8FB8D-95B7-A29A-25F2-8EA7AB47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Content Placeholder 7" descr="A diagram of a circuit&#10;&#10;Description automatically generated">
            <a:extLst>
              <a:ext uri="{FF2B5EF4-FFF2-40B4-BE49-F238E27FC236}">
                <a16:creationId xmlns:a16="http://schemas.microsoft.com/office/drawing/2014/main" id="{4B59AB43-F62D-70B5-CC1A-A9C30CE4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66" y="1068672"/>
            <a:ext cx="2351914" cy="23630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7030CC-5428-E506-A193-048472630EB0}"/>
              </a:ext>
            </a:extLst>
          </p:cNvPr>
          <p:cNvSpPr txBox="1"/>
          <p:nvPr/>
        </p:nvSpPr>
        <p:spPr>
          <a:xfrm>
            <a:off x="5631050" y="225371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ea typeface="Calibri"/>
                <a:cs typeface="Calibri"/>
              </a:rPr>
              <a:t>VS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889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4500-0788-E78C-3D03-35F421A6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249252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F9F3D-C696-E48B-F16B-43FB650D7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EFD57-B5C8-4499-A29C-671D67172EB2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F4BE2-C2A9-65D2-3CFE-E881B8E53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F4E7E-C0D5-321B-374D-33DAC92B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28A18E7-6639-1534-1E63-98C0365F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96" y="1142906"/>
            <a:ext cx="11817754" cy="46942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1] Paula Agopian et al. “Temperature impact on the tunnel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fet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 off-state current components”. In: Solid-State Electronics 78 (Dec. 2012), pp. 141–146. DOI: 10.1016/j.sse.2012.05.053.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[2] Tanmay Chavan et al. “Band-to-Band Tunneling Based Ultra-Energy-Efficient Silicon Neuron”.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In:IEEE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 Transactions on Electron Devices 67.6 (2020), pp. 2614–2620. DOI: 10.1109/TED.2020.2985167.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[3] Robert Entner. “Modeling and Simulation of Negative bias temperature Instability”. PhD thesis. Vienna University of Technology, 2007.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[4] Koichi Fukuda et al. “On the nonlocal modeling of tunnel-FETs Device and Compact models”. In: 2013. URL: https : / /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api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semanticscholar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 . org /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CorpusID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 :221968337.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[5] G.A.M.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Hurkx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, D.B.M. Klaassen, and M.P.G.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Knuvers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. “A new recombination model for device simulation including tunneling”. In: IEEE Transactions on Electron Devices 39.2 (1992), pp. 331–338. DOI: 10.1109/16.121690.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[6] A. Schenk. “Rigorous theory and simplified model of the band-to-band tunneling in silicon”. In: Solid-State Electronics 36.1 (1993), pp. 19–34. ISSN: 0038-1101. DOI: https://doi.org/10.1016/0038-1101(93)90065-X.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[7]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Sentaurus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 Device Manual. Synopsys. Santa Clara, 2010.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[8] Ajay Kumar Singh et al. “Quantum Tunneling Based Ultra-Compact and Energy Efficient Spiking Neuron Enables Hardware SNN”. In: IEEE Transactions on Circuits and Systems I: Regular Papers 69.8 (2022), pp. 3212–3224. DOI: 10.1109/TCSI.2022.3172176.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[9] Jay Sonawane et al. Design Space and Variability Analysis of SOI MOSFET for Ultra-Low Power Band- to-Band Tunneling Neurons. 2023.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arXiv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: 2311.18577 [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physics.app-ph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].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[10] Yuan Taur and Tak H. Ning. Fundamentals of modern VLSI devices. Cambridge University Press, 199</a:t>
            </a:r>
            <a:endParaRPr lang="en-US" sz="1800" dirty="0">
              <a:solidFill>
                <a:schemeClr val="accent1">
                  <a:lumMod val="5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45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77A44-774A-627C-2E6B-12A96687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42430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B7D9AF-11BE-0B75-F8E1-2E59552F3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02" y="943505"/>
            <a:ext cx="3594211" cy="30420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F3571F-CD72-CAF3-697B-0857F16DF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4313695"/>
            <a:ext cx="11817754" cy="23683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IN" sz="2000" b="0" dirty="0">
                <a:ea typeface="+mn-lt"/>
                <a:cs typeface="+mn-lt"/>
              </a:rPr>
              <a:t>At sufficiently high gate bias, Band-to-Band </a:t>
            </a:r>
            <a:r>
              <a:rPr lang="en-IN" sz="2000" b="0" err="1">
                <a:ea typeface="+mn-lt"/>
                <a:cs typeface="+mn-lt"/>
              </a:rPr>
              <a:t>Tunneling</a:t>
            </a:r>
            <a:r>
              <a:rPr lang="en-IN" sz="2000" b="0" dirty="0">
                <a:ea typeface="+mn-lt"/>
                <a:cs typeface="+mn-lt"/>
              </a:rPr>
              <a:t> occurs when the conduction band of the intrinsic region aligns with the valence band of the P region. This allow current to flow through the device.</a:t>
            </a:r>
          </a:p>
          <a:p>
            <a:pPr marL="457200" indent="-457200">
              <a:buAutoNum type="arabicPeriod"/>
            </a:pPr>
            <a:r>
              <a:rPr lang="en-IN" sz="2000" b="0" dirty="0">
                <a:cs typeface="Calibri"/>
              </a:rPr>
              <a:t>Band-to-Band </a:t>
            </a:r>
            <a:r>
              <a:rPr lang="en-IN" sz="2000" b="0" dirty="0" err="1">
                <a:cs typeface="Calibri"/>
              </a:rPr>
              <a:t>Tunneling</a:t>
            </a:r>
            <a:r>
              <a:rPr lang="en-IN" sz="2000" b="0" dirty="0">
                <a:cs typeface="Calibri"/>
              </a:rPr>
              <a:t> can be used to obtain the low currents needed for slow neuronal integration on a biological timescale, to act as the Leaky-Integrate and fire neuron in a hardware neuronal implementation.</a:t>
            </a:r>
          </a:p>
          <a:p>
            <a:pPr marL="457200" indent="-457200">
              <a:buAutoNum type="arabicPeriod"/>
            </a:pPr>
            <a:r>
              <a:rPr lang="en-IN" sz="2000" b="0" dirty="0">
                <a:cs typeface="Calibri"/>
              </a:rPr>
              <a:t>With high enough BTBT current, a BTBT inverter can be made: where the SOI-MOSFET body can be used to invert voltage from the input node, and a switch can be used to reset the built-up voltage in the ON state.</a:t>
            </a:r>
          </a:p>
          <a:p>
            <a:pPr marL="457200" indent="-457200">
              <a:buAutoNum type="arabicPeriod"/>
            </a:pPr>
            <a:endParaRPr lang="en-IN" sz="2000" b="0" dirty="0">
              <a:cs typeface="Calibri"/>
            </a:endParaRPr>
          </a:p>
          <a:p>
            <a:pPr marL="457200" indent="-457200">
              <a:buAutoNum type="arabicPeriod"/>
            </a:pPr>
            <a:endParaRPr lang="en-IN" sz="2000" b="0" dirty="0">
              <a:cs typeface="Calibri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4A5FC-1A48-2596-217F-77BFE049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0C1A-8EF5-4264-A9E0-F9D1C0AD43CC}" type="datetime3">
              <a:rPr lang="en-US" smtClean="0"/>
              <a:t>6 May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2374F-E1B3-126D-CAEE-CF15D485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896AD-104C-0967-1EE0-62DBE3DC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 descr="A diagram of a system&#10;&#10;Description automatically generated">
            <a:extLst>
              <a:ext uri="{FF2B5EF4-FFF2-40B4-BE49-F238E27FC236}">
                <a16:creationId xmlns:a16="http://schemas.microsoft.com/office/drawing/2014/main" id="{9E496FE3-7A08-A7DF-99C8-869DA9FC8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32" y="941260"/>
            <a:ext cx="6131608" cy="30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4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1A17-3E4D-332A-2829-9B0DD6B0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Background: Band to Band tunneling in SOI MOSFETs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30196-CDFE-C46E-71F9-A4458F45E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AD3F6-B257-40D0-8171-A93CB3465398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70BF8-8B7E-E140-E5F7-51C09188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A58558-B5A1-8763-0AE2-F045FEB4C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BTBT based circuits are extremely low power</a:t>
            </a:r>
          </a:p>
        </p:txBody>
      </p:sp>
      <p:pic>
        <p:nvPicPr>
          <p:cNvPr id="32" name="Picture 3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425F045-5225-5B14-8528-452305462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4" y="750065"/>
            <a:ext cx="2324262" cy="1684693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97168E7C-7AC1-D641-39B6-D4574CFAE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18" y="887275"/>
            <a:ext cx="2829370" cy="22297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67316A-0288-65AD-68A2-4AECDB391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976" y="1247697"/>
            <a:ext cx="699029" cy="822387"/>
          </a:xfrm>
          <a:prstGeom prst="rect">
            <a:avLst/>
          </a:prstGeom>
        </p:spPr>
      </p:pic>
      <p:sp>
        <p:nvSpPr>
          <p:cNvPr id="35" name="Arrow: Down 34">
            <a:extLst>
              <a:ext uri="{FF2B5EF4-FFF2-40B4-BE49-F238E27FC236}">
                <a16:creationId xmlns:a16="http://schemas.microsoft.com/office/drawing/2014/main" id="{27D420DC-06F4-D7B5-2DC2-20087EA3CCAC}"/>
              </a:ext>
            </a:extLst>
          </p:cNvPr>
          <p:cNvSpPr/>
          <p:nvPr/>
        </p:nvSpPr>
        <p:spPr>
          <a:xfrm rot="10800000">
            <a:off x="5320729" y="2104177"/>
            <a:ext cx="293310" cy="586218"/>
          </a:xfrm>
          <a:prstGeom prst="downArrow">
            <a:avLst/>
          </a:prstGeom>
          <a:gradFill flip="none" rotWithShape="1">
            <a:gsLst>
              <a:gs pos="0">
                <a:srgbClr val="FF0000">
                  <a:alpha val="20000"/>
                </a:srgbClr>
              </a:gs>
              <a:gs pos="50000">
                <a:srgbClr val="C00000">
                  <a:alpha val="20000"/>
                </a:srgbClr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9B3C1D-1B61-BDE8-A8AB-81452B10CD8A}"/>
              </a:ext>
            </a:extLst>
          </p:cNvPr>
          <p:cNvSpPr txBox="1"/>
          <p:nvPr/>
        </p:nvSpPr>
        <p:spPr>
          <a:xfrm>
            <a:off x="5170378" y="1930535"/>
            <a:ext cx="9836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</a:rPr>
              <a:t>Due to BTBT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93B0093-29C8-560C-C7D6-267F60DE2FAE}"/>
              </a:ext>
            </a:extLst>
          </p:cNvPr>
          <p:cNvSpPr/>
          <p:nvPr/>
        </p:nvSpPr>
        <p:spPr>
          <a:xfrm>
            <a:off x="6332879" y="1718226"/>
            <a:ext cx="1179150" cy="24809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Experimental</a:t>
            </a:r>
            <a:r>
              <a:rPr lang="en-US" dirty="0"/>
              <a:t> 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AF0E983-2233-CF2C-9A28-053681D81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233" y="2952352"/>
            <a:ext cx="3180800" cy="2658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E71660-4102-5067-4795-91D86915CE23}"/>
                  </a:ext>
                </a:extLst>
              </p:cNvPr>
              <p:cNvSpPr txBox="1"/>
              <p:nvPr/>
            </p:nvSpPr>
            <p:spPr>
              <a:xfrm>
                <a:off x="5757066" y="1497902"/>
                <a:ext cx="575765" cy="36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800" b="1" i="0" smtClean="0">
                                  <a:latin typeface="Cambria Math" panose="02040503050406030204" pitchFamily="18" charset="0"/>
                                </a:rPr>
                                <m:t>𝟔𝟓𝟒𝐧</m:t>
                              </m:r>
                              <m:r>
                                <a:rPr lang="en-US" sz="800" b="1" i="0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num>
                            <m:den>
                              <m:r>
                                <a:rPr lang="en-IN" sz="800" b="1" i="0" smtClean="0">
                                  <a:latin typeface="Cambria Math" panose="02040503050406030204" pitchFamily="18" charset="0"/>
                                </a:rPr>
                                <m:t>𝟒𝟕</m:t>
                              </m:r>
                              <m:r>
                                <a:rPr lang="en-US" sz="800" b="1" i="0">
                                  <a:latin typeface="Cambria Math" panose="02040503050406030204" pitchFamily="18" charset="0"/>
                                </a:rPr>
                                <m:t>𝟐𝐧𝐦</m:t>
                              </m:r>
                              <m:r>
                                <m:rPr>
                                  <m:nor/>
                                </m:rPr>
                                <a:rPr lang="en-IN" sz="800" b="1" dirty="0"/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E71660-4102-5067-4795-91D86915C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066" y="1497902"/>
                <a:ext cx="575765" cy="3689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0DF1692-2EE4-87B7-4DE9-7A7C365A3E21}"/>
                  </a:ext>
                </a:extLst>
              </p:cNvPr>
              <p:cNvSpPr txBox="1"/>
              <p:nvPr/>
            </p:nvSpPr>
            <p:spPr>
              <a:xfrm rot="16200000">
                <a:off x="4558379" y="2048034"/>
                <a:ext cx="55175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sub>
                    </m:sSub>
                  </m:oMath>
                </a14:m>
                <a:r>
                  <a:rPr lang="en-US" sz="1200" b="1" dirty="0"/>
                  <a:t> (A)</a:t>
                </a:r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0DF1692-2EE4-87B7-4DE9-7A7C365A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8379" y="2048034"/>
                <a:ext cx="551754" cy="276999"/>
              </a:xfrm>
              <a:prstGeom prst="rect">
                <a:avLst/>
              </a:prstGeom>
              <a:blipFill>
                <a:blip r:embed="rId14"/>
                <a:stretch>
                  <a:fillRect r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1C161EF-2023-7FF6-CC7D-CEF826BB53DF}"/>
              </a:ext>
            </a:extLst>
          </p:cNvPr>
          <p:cNvGrpSpPr/>
          <p:nvPr/>
        </p:nvGrpSpPr>
        <p:grpSpPr>
          <a:xfrm>
            <a:off x="7633278" y="887275"/>
            <a:ext cx="2929895" cy="2163429"/>
            <a:chOff x="7633278" y="887275"/>
            <a:chExt cx="2929895" cy="216342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F7FF072-EE18-B586-36AD-6E698B180120}"/>
                </a:ext>
              </a:extLst>
            </p:cNvPr>
            <p:cNvGrpSpPr/>
            <p:nvPr/>
          </p:nvGrpSpPr>
          <p:grpSpPr>
            <a:xfrm>
              <a:off x="7733802" y="887275"/>
              <a:ext cx="2829371" cy="2163429"/>
              <a:chOff x="7109205" y="533861"/>
              <a:chExt cx="2829371" cy="2163429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C179824A-CDCD-0C2E-38F1-DB14358FE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9205" y="533861"/>
                <a:ext cx="2829371" cy="2163429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263E2D66-843D-3EEE-8D5D-B2F281A6A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7562" y="909765"/>
                <a:ext cx="800014" cy="613751"/>
              </a:xfrm>
              <a:prstGeom prst="rect">
                <a:avLst/>
              </a:prstGeom>
            </p:spPr>
          </p:pic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08B3CA-8E75-408B-6B77-41B722AA2369}"/>
                  </a:ext>
                </a:extLst>
              </p:cNvPr>
              <p:cNvSpPr/>
              <p:nvPr/>
            </p:nvSpPr>
            <p:spPr>
              <a:xfrm>
                <a:off x="8567576" y="1984750"/>
                <a:ext cx="1186077" cy="24809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70C0"/>
                    </a:solidFill>
                  </a:rPr>
                  <a:t>Experimental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41D76AD-A109-9EFA-AB72-EBF4B7670B8B}"/>
                    </a:ext>
                  </a:extLst>
                </p:cNvPr>
                <p:cNvSpPr txBox="1"/>
                <p:nvPr/>
              </p:nvSpPr>
              <p:spPr>
                <a:xfrm>
                  <a:off x="8783989" y="1766524"/>
                  <a:ext cx="575765" cy="3689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8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800" b="1" i="0" smtClean="0">
                                    <a:latin typeface="Cambria Math" panose="02040503050406030204" pitchFamily="18" charset="0"/>
                                  </a:rPr>
                                  <m:t>𝟔𝟓𝟒𝐧</m:t>
                                </m:r>
                                <m:r>
                                  <a:rPr lang="en-US" sz="800" b="1" i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num>
                              <m:den>
                                <m:r>
                                  <a:rPr lang="en-IN" sz="800" b="1" i="0" smtClean="0">
                                    <a:latin typeface="Cambria Math" panose="02040503050406030204" pitchFamily="18" charset="0"/>
                                  </a:rPr>
                                  <m:t>𝟒𝟕</m:t>
                                </m:r>
                                <m:r>
                                  <a:rPr lang="en-US" sz="800" b="1" i="0">
                                    <a:latin typeface="Cambria Math" panose="02040503050406030204" pitchFamily="18" charset="0"/>
                                  </a:rPr>
                                  <m:t>𝟐𝐧𝐦</m:t>
                                </m:r>
                                <m:r>
                                  <m:rPr>
                                    <m:nor/>
                                  </m:rPr>
                                  <a:rPr lang="en-IN" sz="800" b="1" dirty="0"/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41D76AD-A109-9EFA-AB72-EBF4B767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3989" y="1766524"/>
                  <a:ext cx="575765" cy="3689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94D48BD-05E0-E9FF-4C36-F3AAB5E083E2}"/>
                    </a:ext>
                  </a:extLst>
                </p:cNvPr>
                <p:cNvSpPr txBox="1"/>
                <p:nvPr/>
              </p:nvSpPr>
              <p:spPr>
                <a:xfrm rot="16200000">
                  <a:off x="7380965" y="1791860"/>
                  <a:ext cx="798617" cy="2939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𝐁𝐨𝐝𝐲</m:t>
                          </m:r>
                        </m:sub>
                      </m:sSub>
                    </m:oMath>
                  </a14:m>
                  <a:r>
                    <a:rPr lang="en-US" sz="1200" b="1" dirty="0"/>
                    <a:t> (V)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94D48BD-05E0-E9FF-4C36-F3AAB5E08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380965" y="1791860"/>
                  <a:ext cx="798617" cy="293991"/>
                </a:xfrm>
                <a:prstGeom prst="rect">
                  <a:avLst/>
                </a:prstGeom>
                <a:blipFill>
                  <a:blip r:embed="rId18"/>
                  <a:stretch>
                    <a:fillRect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787ABC8-477F-3143-06E3-CDF68E23B91D}"/>
                    </a:ext>
                  </a:extLst>
                </p:cNvPr>
                <p:cNvSpPr txBox="1"/>
                <p:nvPr/>
              </p:nvSpPr>
              <p:spPr>
                <a:xfrm>
                  <a:off x="8495907" y="1843275"/>
                  <a:ext cx="4716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sub>
                      </m:sSub>
                    </m:oMath>
                  </a14:m>
                  <a:r>
                    <a:rPr lang="en-US" sz="800" b="1" dirty="0"/>
                    <a:t>= 0V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787ABC8-477F-3143-06E3-CDF68E23B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907" y="1843275"/>
                  <a:ext cx="471604" cy="215444"/>
                </a:xfrm>
                <a:prstGeom prst="rect">
                  <a:avLst/>
                </a:prstGeom>
                <a:blipFill>
                  <a:blip r:embed="rId19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A094550-E3CC-DA65-382D-101A1B3C5514}"/>
                    </a:ext>
                  </a:extLst>
                </p:cNvPr>
                <p:cNvSpPr txBox="1"/>
                <p:nvPr/>
              </p:nvSpPr>
              <p:spPr>
                <a:xfrm>
                  <a:off x="8112192" y="1589456"/>
                  <a:ext cx="48122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sub>
                      </m:sSub>
                    </m:oMath>
                  </a14:m>
                  <a:r>
                    <a:rPr lang="en-US" sz="800" b="1" dirty="0"/>
                    <a:t>= 0V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A094550-E3CC-DA65-382D-101A1B3C55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192" y="1589456"/>
                  <a:ext cx="481222" cy="215444"/>
                </a:xfrm>
                <a:prstGeom prst="rect">
                  <a:avLst/>
                </a:prstGeom>
                <a:blipFill>
                  <a:blip r:embed="rId20"/>
                  <a:stretch>
                    <a:fillRect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C60EA0F-E20F-75FE-2D4C-F4C85F18CE50}"/>
              </a:ext>
            </a:extLst>
          </p:cNvPr>
          <p:cNvSpPr txBox="1"/>
          <p:nvPr/>
        </p:nvSpPr>
        <p:spPr>
          <a:xfrm rot="20775007">
            <a:off x="3109675" y="1950995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 type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B68BE3-EA1A-2932-AFDE-7E6435E4BE21}"/>
              </a:ext>
            </a:extLst>
          </p:cNvPr>
          <p:cNvSpPr txBox="1"/>
          <p:nvPr/>
        </p:nvSpPr>
        <p:spPr>
          <a:xfrm>
            <a:off x="1224864" y="2238615"/>
            <a:ext cx="336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u="none" strike="noStrike" baseline="0" dirty="0">
                <a:latin typeface="NimbusRomNo9L-Regu"/>
              </a:rPr>
              <a:t>3-D device representation of the body contact PDSOI MOSFET</a:t>
            </a:r>
            <a:endParaRPr lang="en-US" sz="12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3CA0F4-4F44-F970-E206-E612E57B95F1}"/>
              </a:ext>
            </a:extLst>
          </p:cNvPr>
          <p:cNvSpPr txBox="1"/>
          <p:nvPr/>
        </p:nvSpPr>
        <p:spPr>
          <a:xfrm>
            <a:off x="1255723" y="5519224"/>
            <a:ext cx="3366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u="none" strike="noStrike" baseline="0" dirty="0">
                <a:latin typeface="NimbusRomNo9L-Regu"/>
              </a:rPr>
              <a:t>XY plane band diagram in the channel region.</a:t>
            </a:r>
            <a:endParaRPr 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601BFA6-F9AB-E68B-4CC6-5FFDE3A3657B}"/>
                  </a:ext>
                </a:extLst>
              </p:cNvPr>
              <p:cNvSpPr txBox="1"/>
              <p:nvPr/>
            </p:nvSpPr>
            <p:spPr>
              <a:xfrm>
                <a:off x="8026220" y="3038466"/>
                <a:ext cx="25616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NimbusRomNo9L-Regu"/>
                  </a:rPr>
                  <a:t>Experimental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1200" b="1" dirty="0">
                    <a:latin typeface="NimbusRomNo9L-Regu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sz="1200" b="1" dirty="0">
                    <a:latin typeface="NimbusRomNo9L-Regu"/>
                  </a:rPr>
                  <a:t> characteristics.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601BFA6-F9AB-E68B-4CC6-5FFDE3A36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220" y="3038466"/>
                <a:ext cx="2561663" cy="276999"/>
              </a:xfrm>
              <a:prstGeom prst="rect">
                <a:avLst/>
              </a:prstGeom>
              <a:blipFill>
                <a:blip r:embed="rId21"/>
                <a:stretch>
                  <a:fillRect l="-23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80EC9D0-862E-8F39-5805-85DD2A953FC5}"/>
              </a:ext>
            </a:extLst>
          </p:cNvPr>
          <p:cNvGrpSpPr/>
          <p:nvPr/>
        </p:nvGrpSpPr>
        <p:grpSpPr>
          <a:xfrm>
            <a:off x="4772851" y="3073265"/>
            <a:ext cx="5833183" cy="2768897"/>
            <a:chOff x="4772851" y="3073265"/>
            <a:chExt cx="5833183" cy="276889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0AFBD3-65B9-E004-5E46-8DEDD5312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292" y="3355526"/>
              <a:ext cx="2916742" cy="224643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EDBF63A-834F-4F4A-3350-8747FDD2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82356" y="3407151"/>
              <a:ext cx="2861182" cy="218888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57B04D2-2EE8-EFE4-424A-A59AA132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2680" y="3396948"/>
              <a:ext cx="827791" cy="63506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98A84A-074A-0541-A1A7-18C200593D16}"/>
                </a:ext>
              </a:extLst>
            </p:cNvPr>
            <p:cNvSpPr/>
            <p:nvPr/>
          </p:nvSpPr>
          <p:spPr>
            <a:xfrm>
              <a:off x="8803018" y="3540774"/>
              <a:ext cx="1162470" cy="24809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</a:rPr>
                <a:t>Experimental</a:t>
              </a:r>
              <a:r>
                <a:rPr lang="en-US" sz="1600" dirty="0"/>
                <a:t>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324356A-3409-7CD0-BBFC-0161AB0AE813}"/>
                </a:ext>
              </a:extLst>
            </p:cNvPr>
            <p:cNvSpPr/>
            <p:nvPr/>
          </p:nvSpPr>
          <p:spPr>
            <a:xfrm>
              <a:off x="6271615" y="3422334"/>
              <a:ext cx="1212498" cy="24809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</a:rPr>
                <a:t>Experimental</a:t>
              </a:r>
              <a:r>
                <a:rPr lang="en-US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9E948C7-18AA-1590-4674-B8D7922CA577}"/>
                    </a:ext>
                  </a:extLst>
                </p:cNvPr>
                <p:cNvSpPr txBox="1"/>
                <p:nvPr/>
              </p:nvSpPr>
              <p:spPr>
                <a:xfrm rot="16200000">
                  <a:off x="4622235" y="4210673"/>
                  <a:ext cx="5782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</m:sSub>
                    </m:oMath>
                  </a14:m>
                  <a:r>
                    <a:rPr lang="en-US" sz="1200" b="1" dirty="0"/>
                    <a:t> (A)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9E948C7-18AA-1590-4674-B8D7922CA5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22235" y="4210673"/>
                  <a:ext cx="578231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2222" r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1D58D88-3286-B826-3B02-C94AEF9D5F4B}"/>
                    </a:ext>
                  </a:extLst>
                </p:cNvPr>
                <p:cNvSpPr txBox="1"/>
                <p:nvPr/>
              </p:nvSpPr>
              <p:spPr>
                <a:xfrm>
                  <a:off x="5888100" y="3872921"/>
                  <a:ext cx="575765" cy="3689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8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800" b="1" i="0" smtClean="0">
                                    <a:latin typeface="Cambria Math" panose="02040503050406030204" pitchFamily="18" charset="0"/>
                                  </a:rPr>
                                  <m:t>𝟔𝟓𝟒𝐧</m:t>
                                </m:r>
                                <m:r>
                                  <a:rPr lang="en-US" sz="800" b="1" i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num>
                              <m:den>
                                <m:r>
                                  <a:rPr lang="en-IN" sz="800" b="1" i="0" smtClean="0">
                                    <a:latin typeface="Cambria Math" panose="02040503050406030204" pitchFamily="18" charset="0"/>
                                  </a:rPr>
                                  <m:t>𝟒𝟕</m:t>
                                </m:r>
                                <m:r>
                                  <a:rPr lang="en-US" sz="800" b="1" i="0">
                                    <a:latin typeface="Cambria Math" panose="02040503050406030204" pitchFamily="18" charset="0"/>
                                  </a:rPr>
                                  <m:t>𝟐𝐧𝐦</m:t>
                                </m:r>
                                <m:r>
                                  <m:rPr>
                                    <m:nor/>
                                  </m:rPr>
                                  <a:rPr lang="en-IN" sz="800" b="1" dirty="0"/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1D58D88-3286-B826-3B02-C94AEF9D5F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8100" y="3872921"/>
                  <a:ext cx="575765" cy="36894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05C574F-FA7B-CDE2-66F4-ED34A37BF93A}"/>
                    </a:ext>
                  </a:extLst>
                </p:cNvPr>
                <p:cNvSpPr txBox="1"/>
                <p:nvPr/>
              </p:nvSpPr>
              <p:spPr>
                <a:xfrm rot="16200000">
                  <a:off x="7168739" y="4104980"/>
                  <a:ext cx="1063347" cy="2539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/>
                    <a:t>Resistance</a:t>
                  </a:r>
                  <a:r>
                    <a:rPr lang="en-US" sz="1050" b="1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05C574F-FA7B-CDE2-66F4-ED34A37BF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168739" y="4104980"/>
                  <a:ext cx="1063347" cy="253916"/>
                </a:xfrm>
                <a:prstGeom prst="rect">
                  <a:avLst/>
                </a:prstGeom>
                <a:blipFill>
                  <a:blip r:embed="rId27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A06868-399E-02F2-BE3B-344B520AC41D}"/>
                    </a:ext>
                  </a:extLst>
                </p:cNvPr>
                <p:cNvSpPr txBox="1"/>
                <p:nvPr/>
              </p:nvSpPr>
              <p:spPr>
                <a:xfrm>
                  <a:off x="5195893" y="3777519"/>
                  <a:ext cx="48122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sub>
                      </m:sSub>
                    </m:oMath>
                  </a14:m>
                  <a:r>
                    <a:rPr lang="en-US" sz="800" b="1" dirty="0"/>
                    <a:t>= 0V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A06868-399E-02F2-BE3B-344B520AC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5893" y="3777519"/>
                  <a:ext cx="481222" cy="215444"/>
                </a:xfrm>
                <a:prstGeom prst="rect">
                  <a:avLst/>
                </a:prstGeom>
                <a:blipFill>
                  <a:blip r:embed="rId20"/>
                  <a:stretch>
                    <a:fillRect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3DCBE5C-2B5A-D571-84A2-D6B66F5A38AD}"/>
                    </a:ext>
                  </a:extLst>
                </p:cNvPr>
                <p:cNvSpPr txBox="1"/>
                <p:nvPr/>
              </p:nvSpPr>
              <p:spPr>
                <a:xfrm>
                  <a:off x="5588886" y="3964420"/>
                  <a:ext cx="4716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sub>
                      </m:sSub>
                    </m:oMath>
                  </a14:m>
                  <a:r>
                    <a:rPr lang="en-US" sz="800" b="1" dirty="0"/>
                    <a:t>= 0V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3DCBE5C-2B5A-D571-84A2-D6B66F5A3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886" y="3964420"/>
                  <a:ext cx="471604" cy="215444"/>
                </a:xfrm>
                <a:prstGeom prst="rect">
                  <a:avLst/>
                </a:prstGeom>
                <a:blipFill>
                  <a:blip r:embed="rId19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203004-3EC5-4157-4D23-CA5545758C60}"/>
                </a:ext>
              </a:extLst>
            </p:cNvPr>
            <p:cNvSpPr txBox="1"/>
            <p:nvPr/>
          </p:nvSpPr>
          <p:spPr>
            <a:xfrm>
              <a:off x="5218747" y="3073265"/>
              <a:ext cx="2427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NimbusRomNo9L-Regu"/>
                </a:rPr>
                <a:t>Experimental ID-VG characteristics.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1FAF6C6-186F-23B5-F563-DAF7448E05D1}"/>
                    </a:ext>
                  </a:extLst>
                </p:cNvPr>
                <p:cNvSpPr txBox="1"/>
                <p:nvPr/>
              </p:nvSpPr>
              <p:spPr>
                <a:xfrm>
                  <a:off x="8114907" y="5526226"/>
                  <a:ext cx="238821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latin typeface="NimbusRomNo9L-Regu"/>
                    </a:rPr>
                    <a:t>Extracted resistance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𝑫𝑩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200" b="1" dirty="0">
                      <a:latin typeface="NimbusRomNo9L-Regu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𝑩𝑺</m:t>
                          </m:r>
                        </m:sub>
                      </m:sSub>
                      <m:r>
                        <a:rPr lang="en-US" sz="1200" b="1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sz="1200" b="1" dirty="0">
                    <a:latin typeface="NimbusRomNo9L-Regu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1FAF6C6-186F-23B5-F563-DAF7448E0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907" y="5526226"/>
                  <a:ext cx="2388218" cy="276999"/>
                </a:xfrm>
                <a:prstGeom prst="rect">
                  <a:avLst/>
                </a:prstGeom>
                <a:blipFill>
                  <a:blip r:embed="rId28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C88A1BC-709C-C74F-AB5E-4F768CDCFFC6}"/>
                </a:ext>
              </a:extLst>
            </p:cNvPr>
            <p:cNvSpPr txBox="1"/>
            <p:nvPr/>
          </p:nvSpPr>
          <p:spPr>
            <a:xfrm>
              <a:off x="5192666" y="5565163"/>
              <a:ext cx="2430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NimbusRomNo9L-Regu"/>
                </a:rPr>
                <a:t>Experimental ID-VD characteristics.</a:t>
              </a:r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37B7C5-B90C-D845-40F4-06C4F14F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</p:spTree>
    <p:extLst>
      <p:ext uri="{BB962C8B-B14F-4D97-AF65-F5344CB8AC3E}">
        <p14:creationId xmlns:p14="http://schemas.microsoft.com/office/powerpoint/2010/main" val="362630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5" grpId="0" animBg="1"/>
      <p:bldP spid="36" grpId="0"/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0013-44FB-D87A-A7BB-6EEDB2818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21065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Device Details : PD-SOI MOSFET BTBT Integrator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C1603-4C75-C48A-E07C-04E7EC3B87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4648405"/>
            <a:ext cx="11817754" cy="16989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IN" sz="2000" b="0" dirty="0">
                <a:cs typeface="Calibri"/>
              </a:rPr>
              <a:t>Simulating the LIF part of the neuron, a large drain bias creates a </a:t>
            </a:r>
            <a:r>
              <a:rPr lang="en-IN" sz="2000" b="0" err="1">
                <a:cs typeface="Calibri"/>
              </a:rPr>
              <a:t>tunneling</a:t>
            </a:r>
            <a:r>
              <a:rPr lang="en-IN" sz="2000" b="0" dirty="0">
                <a:cs typeface="Calibri"/>
              </a:rPr>
              <a:t> induced hole storage (integration). The holes increase the potential of the floating body terminal, similar to membrane potential. A small fraction of the holes </a:t>
            </a:r>
            <a:r>
              <a:rPr lang="en-IN" sz="2000" b="0" err="1">
                <a:cs typeface="Calibri"/>
              </a:rPr>
              <a:t>leakout</a:t>
            </a:r>
            <a:r>
              <a:rPr lang="en-IN" sz="2000" b="0" dirty="0">
                <a:cs typeface="Calibri"/>
              </a:rPr>
              <a:t> through the body-source junction, creating a leakage current.</a:t>
            </a:r>
          </a:p>
          <a:p>
            <a:pPr marL="457200" indent="-457200">
              <a:buAutoNum type="arabicPeriod"/>
            </a:pPr>
            <a:r>
              <a:rPr lang="en-IN" sz="2000" b="0" dirty="0">
                <a:cs typeface="Calibri"/>
              </a:rPr>
              <a:t>In the above diagrams, the gate terminal is grounded, used as a reference. V(sg) of the device is set to a small positive value (0.4V) to bias the device to deep threshold. The input is provided at the drain terminal, and the voltage output is taken at the body terminal. 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51B7E-E22E-3A49-4ABD-176DC55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0C0E-AFF5-4422-9339-5394B60E9A90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0D509-A608-4F5A-9B8B-1DBC39CD1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E96DB-09FD-5C37-9D91-3AE9B3B3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Content Placeholder 15" descr="Diagram of a diagram of a diagram&#10;&#10;Description automatically generated">
            <a:extLst>
              <a:ext uri="{FF2B5EF4-FFF2-40B4-BE49-F238E27FC236}">
                <a16:creationId xmlns:a16="http://schemas.microsoft.com/office/drawing/2014/main" id="{F637B23B-9B63-E8DD-858B-BC428008C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509" y="738240"/>
            <a:ext cx="10094353" cy="3765969"/>
          </a:xfrm>
        </p:spPr>
      </p:pic>
    </p:spTree>
    <p:extLst>
      <p:ext uri="{BB962C8B-B14F-4D97-AF65-F5344CB8AC3E}">
        <p14:creationId xmlns:p14="http://schemas.microsoft.com/office/powerpoint/2010/main" val="122127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0013-44FB-D87A-A7BB-6EEDB2818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21065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Device Details : PD-SOI MOSFET BTBT Integrator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C1603-4C75-C48A-E07C-04E7EC3B87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60" y="4983115"/>
            <a:ext cx="11817754" cy="16989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IN" sz="2000" b="0" dirty="0">
                <a:cs typeface="Calibri"/>
              </a:rPr>
              <a:t>Dynamic Non-Local Path (NLP) </a:t>
            </a:r>
            <a:r>
              <a:rPr lang="en-IN" sz="2000" b="0" dirty="0" err="1">
                <a:cs typeface="Calibri"/>
              </a:rPr>
              <a:t>Tunneling</a:t>
            </a:r>
            <a:r>
              <a:rPr lang="en-IN" sz="2000" b="0" dirty="0">
                <a:cs typeface="Calibri"/>
              </a:rPr>
              <a:t> and the </a:t>
            </a:r>
            <a:r>
              <a:rPr lang="en-IN" sz="2000" b="0" dirty="0" err="1">
                <a:cs typeface="Calibri"/>
              </a:rPr>
              <a:t>Hurkx</a:t>
            </a:r>
            <a:r>
              <a:rPr lang="en-IN" sz="2000" b="0" dirty="0">
                <a:cs typeface="Calibri"/>
              </a:rPr>
              <a:t> Model is used to model BTBT. At low bias, the main mechanism of BTBT is Trap-Assisted-</a:t>
            </a:r>
            <a:r>
              <a:rPr lang="en-IN" sz="2000" b="0" dirty="0" err="1">
                <a:cs typeface="Calibri"/>
              </a:rPr>
              <a:t>Tunneling</a:t>
            </a:r>
            <a:r>
              <a:rPr lang="en-IN" sz="2000" b="0" dirty="0">
                <a:cs typeface="Calibri"/>
              </a:rPr>
              <a:t> (TAT), while at higher biases, Direct </a:t>
            </a:r>
            <a:r>
              <a:rPr lang="en-IN" sz="2000" b="0" dirty="0" err="1">
                <a:cs typeface="Calibri"/>
              </a:rPr>
              <a:t>Tunneling</a:t>
            </a:r>
            <a:r>
              <a:rPr lang="en-IN" sz="2000" b="0" dirty="0">
                <a:cs typeface="Calibri"/>
              </a:rPr>
              <a:t> takes over.</a:t>
            </a:r>
          </a:p>
          <a:p>
            <a:pPr marL="457200" indent="-457200">
              <a:buAutoNum type="arabicPeriod"/>
            </a:pPr>
            <a:r>
              <a:rPr lang="en-IN" sz="2000" b="0" dirty="0">
                <a:cs typeface="Calibri"/>
              </a:rPr>
              <a:t>The table shows the design space parameters used in the calibrated structures.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51B7E-E22E-3A49-4ABD-176DC55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0C0E-AFF5-4422-9339-5394B60E9A90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0D509-A608-4F5A-9B8B-1DBC39CD1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E96DB-09FD-5C37-9D91-3AE9B3B3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080BF-CF41-3D21-3D6F-8AE9DEF29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45"/>
          <a:stretch/>
        </p:blipFill>
        <p:spPr>
          <a:xfrm>
            <a:off x="722571" y="878417"/>
            <a:ext cx="6991707" cy="3615141"/>
          </a:xfrm>
        </p:spPr>
      </p:pic>
      <p:pic>
        <p:nvPicPr>
          <p:cNvPr id="13" name="Picture 12" descr="A table of periodic table&#10;&#10;Description automatically generated">
            <a:extLst>
              <a:ext uri="{FF2B5EF4-FFF2-40B4-BE49-F238E27FC236}">
                <a16:creationId xmlns:a16="http://schemas.microsoft.com/office/drawing/2014/main" id="{47FB7EF9-8CB6-5802-142B-02486A241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010" y="877455"/>
            <a:ext cx="2609851" cy="35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9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ABF9-AC41-E946-6297-13A08056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92280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Device Details: FD-SOI MOSFET Inverter</a:t>
            </a:r>
            <a:endParaRPr lang="en-US" dirty="0"/>
          </a:p>
        </p:txBody>
      </p:sp>
      <p:pic>
        <p:nvPicPr>
          <p:cNvPr id="8" name="Content Placeholder 7" descr="A diagram of a circuit&#10;&#10;Description automatically generated">
            <a:extLst>
              <a:ext uri="{FF2B5EF4-FFF2-40B4-BE49-F238E27FC236}">
                <a16:creationId xmlns:a16="http://schemas.microsoft.com/office/drawing/2014/main" id="{36F9C777-1EF3-17F8-F680-FBF359F3F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30" y="900774"/>
            <a:ext cx="3604692" cy="365454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8334D-CB09-F7F8-B903-2A56DA80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7E12-899F-4CF0-924D-924E2948FF10}" type="datetime3">
              <a:rPr lang="en-US" smtClean="0"/>
              <a:t>6 May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6E1FA-CF93-BC9B-5AC7-5815EFDA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3C4E-A731-5A15-1074-48104B3C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D1F1C7-66C7-3145-9245-B1D1EBC5FD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4712498"/>
            <a:ext cx="11817754" cy="17844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000" b="0" dirty="0">
                <a:cs typeface="Calibri"/>
              </a:rPr>
              <a:t>A FD-SOI MOSFET working in the BTBT regime is used as an inverter. By applying no gate bias and shorting the source and drain, we try to obtain a large BTBT current – this is used to invert the output voltage. Activating the gate, the second MOSFET is used to discharge the built-up voltage due to tunneled holes in the body, to invert the ON state applied at the input voltage.</a:t>
            </a:r>
          </a:p>
          <a:p>
            <a:pPr marL="457200" indent="-457200">
              <a:buAutoNum type="arabicPeriod"/>
            </a:pPr>
            <a:r>
              <a:rPr lang="en-US" sz="2000" b="0" dirty="0">
                <a:cs typeface="Calibri"/>
              </a:rPr>
              <a:t>A high BTBT current is required for fast build-up of holes in the floating body.</a:t>
            </a:r>
          </a:p>
        </p:txBody>
      </p:sp>
      <p:pic>
        <p:nvPicPr>
          <p:cNvPr id="9" name="Picture 8" descr="A diagram of a band-to-band tunnelling&#10;&#10;Description automatically generated">
            <a:extLst>
              <a:ext uri="{FF2B5EF4-FFF2-40B4-BE49-F238E27FC236}">
                <a16:creationId xmlns:a16="http://schemas.microsoft.com/office/drawing/2014/main" id="{2190A0E2-AEDE-D211-697C-3F4E5E268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94" y="947159"/>
            <a:ext cx="5800501" cy="35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9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FC59-66A0-4B38-EBBA-6CB81F696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99402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TCAD calibration</a:t>
            </a:r>
            <a:endParaRPr lang="en-IN" dirty="0"/>
          </a:p>
        </p:txBody>
      </p:sp>
      <p:pic>
        <p:nvPicPr>
          <p:cNvPr id="8" name="Content Placeholder 7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E9761A0-F9FC-36D1-9C49-8991FE484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007" y="1076412"/>
            <a:ext cx="5324475" cy="36004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2BDA4-7B72-3B23-53F7-8480CEC536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5" y="4869171"/>
            <a:ext cx="11817754" cy="18129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IN" sz="2000" b="0" dirty="0">
                <a:cs typeface="Calibri"/>
              </a:rPr>
              <a:t>A Global Foundries 45nm SOI-MOSFET calibrated deck was given to us for further simulation in TCAD.</a:t>
            </a:r>
          </a:p>
          <a:p>
            <a:pPr marL="457200" indent="-457200">
              <a:buAutoNum type="arabicPeriod"/>
            </a:pPr>
            <a:r>
              <a:rPr lang="en-IN" sz="2000" b="0" dirty="0">
                <a:cs typeface="Calibri"/>
              </a:rPr>
              <a:t>NLP (Non-Local Path) Model was used to simulate BTBT, for high gate-source biases.</a:t>
            </a:r>
            <a:endParaRPr lang="en-IN" sz="2000" b="0" dirty="0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IN" sz="2000" b="0" dirty="0">
                <a:cs typeface="Calibri"/>
              </a:rPr>
              <a:t>A Partially Depleted SOI-MOS was used for the BTBT Integrator, while a Fully Depleted SOI-MOS was used for the BTBT Inverter.</a:t>
            </a:r>
          </a:p>
          <a:p>
            <a:pPr marL="457200" indent="-457200">
              <a:buAutoNum type="arabicPeriod"/>
            </a:pPr>
            <a:endParaRPr lang="en-IN" sz="2000" b="0" dirty="0"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D8CA3-D0BF-3123-2E19-211F9FAA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1D2-F3EF-467D-B013-34613B0884C7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9E496-E4BB-EBDF-B2ED-4D992792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843F1-EDB9-5B36-2945-D8354783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A diagram of a channel and substrate&#10;&#10;Description automatically generated">
            <a:extLst>
              <a:ext uri="{FF2B5EF4-FFF2-40B4-BE49-F238E27FC236}">
                <a16:creationId xmlns:a16="http://schemas.microsoft.com/office/drawing/2014/main" id="{645715F7-6A48-A0A6-5814-CBE1FEF0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00" y="822855"/>
            <a:ext cx="32861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28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62F-93E4-ABE7-A3F4-9B91CAD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96" y="156673"/>
            <a:ext cx="10941454" cy="618385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parameter variation-Stage 1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9CC9-251F-2FBF-3E6C-10C65E54C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696" y="5391640"/>
            <a:ext cx="11817754" cy="1094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IN" sz="2400" dirty="0">
                <a:solidFill>
                  <a:schemeClr val="accent1"/>
                </a:solidFill>
                <a:cs typeface="Calibri"/>
              </a:rPr>
              <a:t>There is little change in current with change in </a:t>
            </a:r>
            <a:r>
              <a:rPr lang="en-IN" sz="2400" err="1">
                <a:solidFill>
                  <a:schemeClr val="accent1"/>
                </a:solidFill>
                <a:cs typeface="Calibri"/>
              </a:rPr>
              <a:t>H_box</a:t>
            </a:r>
            <a:r>
              <a:rPr lang="en-IN" sz="2400" dirty="0">
                <a:solidFill>
                  <a:schemeClr val="accent1"/>
                </a:solidFill>
                <a:cs typeface="Calibri"/>
              </a:rPr>
              <a:t>.</a:t>
            </a:r>
            <a:endParaRPr lang="en-US" sz="2400">
              <a:solidFill>
                <a:schemeClr val="accent1"/>
              </a:solidFill>
              <a:cs typeface="Calibri"/>
            </a:endParaRPr>
          </a:p>
          <a:p>
            <a:pPr marL="514350" indent="-514350">
              <a:buAutoNum type="arabicPeriod"/>
            </a:pP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I-V characteristics plotted at HBOX of 10 nm, 25 nm, 40 nm and 100 n</a:t>
            </a:r>
            <a:endParaRPr lang="en-IN" sz="2400">
              <a:solidFill>
                <a:schemeClr val="accent1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IN" sz="2400" dirty="0">
              <a:ea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540B-03E4-0161-40B1-8ACBD302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FB7B-A2D3-4996-9F27-05D08D4E330D}" type="datetime3">
              <a:rPr lang="en-US" smtClean="0"/>
              <a:t>6 May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DCF1F-D45C-B9FC-7487-A747CB9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EE724 Nanoelectronics Course Projects,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CCBB-DF71-5B8A-819D-932C2CEE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9910A-3D6F-4E75-85A3-E726D84804F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1BCD-1D0F-730A-FEB1-73655100A7DF}"/>
              </a:ext>
            </a:extLst>
          </p:cNvPr>
          <p:cNvSpPr txBox="1"/>
          <p:nvPr/>
        </p:nvSpPr>
        <p:spPr>
          <a:xfrm>
            <a:off x="3979334" y="1022047"/>
            <a:ext cx="3831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       </a:t>
            </a:r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   H_BOX variation for PDSOI 32nm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C1AE511-FEE5-987C-676F-C67767FE9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573" y="1750581"/>
            <a:ext cx="6096000" cy="3037398"/>
          </a:xfrm>
        </p:spPr>
      </p:pic>
    </p:spTree>
    <p:extLst>
      <p:ext uri="{BB962C8B-B14F-4D97-AF65-F5344CB8AC3E}">
        <p14:creationId xmlns:p14="http://schemas.microsoft.com/office/powerpoint/2010/main" val="3095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73DC773E849E4FAF98599EEDE938D1" ma:contentTypeVersion="13" ma:contentTypeDescription="Create a new document." ma:contentTypeScope="" ma:versionID="3c0a4b0e9740766274bbc8ca5b25deb4">
  <xsd:schema xmlns:xsd="http://www.w3.org/2001/XMLSchema" xmlns:xs="http://www.w3.org/2001/XMLSchema" xmlns:p="http://schemas.microsoft.com/office/2006/metadata/properties" xmlns:ns3="d7459d5d-92a6-4cc1-a2c9-6e933908d977" xmlns:ns4="2e2712eb-40ce-43e7-b01a-7193b7d3f3f9" targetNamespace="http://schemas.microsoft.com/office/2006/metadata/properties" ma:root="true" ma:fieldsID="490bf38d93c9d3a763d82e62073d91ce" ns3:_="" ns4:_="">
    <xsd:import namespace="d7459d5d-92a6-4cc1-a2c9-6e933908d977"/>
    <xsd:import namespace="2e2712eb-40ce-43e7-b01a-7193b7d3f3f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59d5d-92a6-4cc1-a2c9-6e933908d9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2712eb-40ce-43e7-b01a-7193b7d3f3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27E1EE-0887-403C-9605-4FFAC645A7D6}">
  <ds:schemaRefs>
    <ds:schemaRef ds:uri="2e2712eb-40ce-43e7-b01a-7193b7d3f3f9"/>
    <ds:schemaRef ds:uri="d7459d5d-92a6-4cc1-a2c9-6e933908d97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93A9199-78D8-4244-9E64-D85C9A2B752E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d7459d5d-92a6-4cc1-a2c9-6e933908d977"/>
    <ds:schemaRef ds:uri="2e2712eb-40ce-43e7-b01a-7193b7d3f3f9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2753DE-F224-4BC0-AECD-69726CB48A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3118</TotalTime>
  <Words>316</Words>
  <Application>Microsoft Office PowerPoint</Application>
  <PresentationFormat>Widescreen</PresentationFormat>
  <Paragraphs>89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Custom Design</vt:lpstr>
      <vt:lpstr>EE724  Band-to-Band Tunnelling in FDX SOI MOSFET Collaborator: Synopsys</vt:lpstr>
      <vt:lpstr>Outline</vt:lpstr>
      <vt:lpstr>Motivation</vt:lpstr>
      <vt:lpstr>Background: Band to Band tunneling in SOI MOSFETs</vt:lpstr>
      <vt:lpstr>Device Details : PD-SOI MOSFET BTBT Integrator</vt:lpstr>
      <vt:lpstr>Device Details : PD-SOI MOSFET BTBT Integrator</vt:lpstr>
      <vt:lpstr>Device Details: FD-SOI MOSFET Inverter</vt:lpstr>
      <vt:lpstr>TCAD calibration</vt:lpstr>
      <vt:lpstr>Impact of parameter variation-Stage 1</vt:lpstr>
      <vt:lpstr>Impact of parameter variation-Stage 1</vt:lpstr>
      <vt:lpstr>Impact of parameter variation-Stage 1</vt:lpstr>
      <vt:lpstr>Impact of parameter variation-Stage 1</vt:lpstr>
      <vt:lpstr>Impact of parameter variation-Stage 1</vt:lpstr>
      <vt:lpstr>Impact of parameter variation-Stage 2 </vt:lpstr>
      <vt:lpstr>Impact of parameter variation-Stage 2 </vt:lpstr>
      <vt:lpstr>Impact of parameter variation-Stage 2 </vt:lpstr>
      <vt:lpstr>Impact of parameter variation-Stage 2 </vt:lpstr>
      <vt:lpstr>Impact of parameter variation-Stage 2 </vt:lpstr>
      <vt:lpstr>Impact of parameter variation-Stage 2 </vt:lpstr>
      <vt:lpstr>Conclusion and 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Jayatika Sakhuja</dc:creator>
  <cp:lastModifiedBy>Shubham Patil</cp:lastModifiedBy>
  <cp:revision>771</cp:revision>
  <dcterms:created xsi:type="dcterms:W3CDTF">2022-09-26T05:02:26Z</dcterms:created>
  <dcterms:modified xsi:type="dcterms:W3CDTF">2024-05-06T08:02:49Z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0x0101003A73DC773E849E4FAF98599EEDE938D1</vt:lpwstr>
  </property>
</Properties>
</file>